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5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2244" y="-89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E812DB-84F2-4F0C-815B-2DC45BC5E680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18F272-E8BB-49D9-8352-5D4C7BB59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18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Crunchbase</a:t>
            </a:r>
            <a:r>
              <a:rPr lang="en-US" dirty="0" smtClean="0"/>
              <a:t> is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service that surfaces information about startup funding, venture capital investments and people in the startup ecosystem. Launched a paid program for data access. Under the new plan, you can still get free access to historical data and developers can link their dataset to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CrunchBase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historical data is basically a snapshot of the company’s data from 2013 in the form of a MySQL export, though.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F272-E8BB-49D9-8352-5D4C7BB59E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56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F272-E8BB-49D9-8352-5D4C7BB59E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11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18F272-E8BB-49D9-8352-5D4C7BB59E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670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87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82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863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92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7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24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11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52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46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60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236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043FD-54FC-4F53-8687-76BB1BE53285}" type="datetimeFigureOut">
              <a:rPr lang="en-US" smtClean="0"/>
              <a:t>3/2/2016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07159-21B9-4637-A39D-6F617E057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2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772" y="-12405"/>
            <a:ext cx="7772400" cy="1089025"/>
          </a:xfrm>
        </p:spPr>
        <p:txBody>
          <a:bodyPr>
            <a:normAutofit/>
          </a:bodyPr>
          <a:lstStyle/>
          <a:p>
            <a:pPr algn="l"/>
            <a:r>
              <a:rPr lang="en-US" sz="5400" dirty="0" smtClean="0"/>
              <a:t>Exploring </a:t>
            </a:r>
            <a:r>
              <a:rPr lang="en-US" sz="5400" dirty="0" err="1" smtClean="0"/>
              <a:t>Crunchbase</a:t>
            </a:r>
            <a:r>
              <a:rPr lang="en-US" sz="5400" dirty="0" smtClean="0"/>
              <a:t> Data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5334000"/>
            <a:ext cx="6400800" cy="1524000"/>
          </a:xfrm>
        </p:spPr>
        <p:txBody>
          <a:bodyPr>
            <a:normAutofit lnSpcReduction="10000"/>
          </a:bodyPr>
          <a:lstStyle/>
          <a:p>
            <a:pPr algn="r"/>
            <a:r>
              <a:rPr lang="en-US" sz="3000" dirty="0" smtClean="0"/>
              <a:t>GA Data Science</a:t>
            </a:r>
          </a:p>
          <a:p>
            <a:pPr algn="r"/>
            <a:r>
              <a:rPr lang="en-US" sz="3000" dirty="0" smtClean="0"/>
              <a:t>Esther Teplitsky</a:t>
            </a:r>
          </a:p>
          <a:p>
            <a:pPr algn="r"/>
            <a:r>
              <a:rPr lang="en-US" sz="3000" dirty="0" smtClean="0"/>
              <a:t>March 2016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98330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6" t="7528" r="16301" b="23342"/>
          <a:stretch/>
        </p:blipFill>
        <p:spPr bwMode="auto">
          <a:xfrm>
            <a:off x="457200" y="1580707"/>
            <a:ext cx="7010400" cy="4905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298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Processing &amp; Cleaning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1" r="63791" b="21414"/>
          <a:stretch/>
        </p:blipFill>
        <p:spPr bwMode="auto">
          <a:xfrm>
            <a:off x="469606" y="1600201"/>
            <a:ext cx="7451650" cy="4928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231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 &amp;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3" t="23865" r="30465" b="16671"/>
          <a:stretch/>
        </p:blipFill>
        <p:spPr bwMode="auto">
          <a:xfrm>
            <a:off x="474796" y="1600200"/>
            <a:ext cx="7069004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796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Exploring the Funding Rounds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7" t="37894" r="19512" b="9639"/>
          <a:stretch/>
        </p:blipFill>
        <p:spPr bwMode="auto">
          <a:xfrm>
            <a:off x="0" y="1600200"/>
            <a:ext cx="9067800" cy="3825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73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Venture Funding in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2" descr="https://qph.is.quoracdn.net/main-qimg-b264134c66b31a5362f951e3f63aef39?convert_to_webp=tru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0200"/>
            <a:ext cx="6324600" cy="4620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340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Data 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utoShape 2" descr="data:image/png;base64,iVBORw0KGgoAAAANSUhEUgAAAuIAAALPCAYAAAAn0aXXAAAABHNCSVQICAgIfAhkiAAAAAlwSFlzAAALEgAACxIB0t1+/AAAIABJREFUeJzs3WuYnWV97/Hf5DBJmEmESRFkixSRQzCF7mwiiCYc9pZCoReIV9QMRmzdRVBgbEp2ogEClQiIgUZRUNur6pBwNOoWtCogjQWalOIBSICWS3AXow0zHLImmcyQWfsFTWqEOMGsNXey5vN5MyvPLO71n8wh37l51rOaqtVqNQAAwJAaUXoAAAAYjoQ4AAAUIMQBAKAAIQ4AAAUIcQAAKECIAwBAAaPq/QDvfOc709ramiTZd99986EPfSjz5s3LiBEjcuCBB2bBggVpamrKLbfckptvvjmjRo3KOeeck2OPPTa9vb2ZM2dOuru709LSkiuuuCJtbW31HhkAAOquriG+cePGJElnZ+eWY2effXZmz56dqVOnZsGCBbnrrrty+OGHp7OzM8uWLcvGjRszc+bMHH300bnxxhtz8MEH59xzz823v/3tXHfddZk/f349RwYAgCFR11NTHn300WzYsCEf/OAHc+aZZ+bHP/5xVq1alalTpyZJpk+fnvvuuy8PPfRQpkyZktGjR6e1tTX77bdfHnvssTz44IOZPn16kmTatGm5//776zkuAAAMmbruiI8bNy4f/OAHM2PGjDz55JP53//7f2/1/paWlqxbty6VSiXjx4/f6nilUkmlUklLS8tW9wUAgEZQ1xD//d///ey3335bbu++++5ZvXr1lvdXKpVMmDAhra2t6enp2XK8p6cn48eP3+p4T09PJkyY8Fsfb+1aoQ4AQP3tuef4we80iLqemvK1r30tV1xxRZLkV7/6VXp6evK2t70tK1euTJIsX748RxxxRA477LA88MAD6evry7p16/LEE0/koIMOypQpU7J8+fKt7gsAAI2gqVqtVuu1eH9/f+bNm5c1a9akqakpc+bMye67756LLroo/f39OeCAA3LZZZelqakpt956a26++eYMDAzknHPOyTve8Y709vZm7ty5Wbt2bZqbm7No0aJMnDhxm49nRxwAgKFQix3xuob4UBPiAAAMhZ3+1BQAAOCVCXEAAChAiAMAQAFCHAAAChDiAABQgBAHAIAChDgAABQgxAEAoAAhDgAABQhxAAAoQIgDAEABQhwAAAoQ4gAAUIAQBwCAAoQ4AAAUIMQBAKAAIQ4AAAUIcQAAKECIAwBAAUIcAAAKEOIAAFCAEAcAgAKEOAAAFCDEAQCgACEOAAAFCHEAAChAiAMAQAFCHAAAChDiAABQgBAHAIAChDgAABQgxAEAoAAhDgAABQhxAAAoQIgDAEABQhwAAAoQ4gAAUIAQBwCAAoQ4AAAUIMQBAKAAIQ4AAAUIcQAAKECIAwBAAUIcAAAKEOIAAFCAEAcAgAKEOAAAFDCq9ADw2yxd+pWsWHH/dt23p6eSJGlpaR30vkce+da0t5+5Q7MBAOwIId6AtjdeX024Jjt/vG7cuDHJ9n88JQzXzw1Drx5fa77OAGpLiGf47rruCuHa3n7mdv8ddnScnSRZvPj6eo40JHaFz00i9hrBrvK1BtCIhPirtCv8o7W98dpI4bqrGK6fm13h+6bRDNevNYBdiRDP8N11hR0l9gDgd+eqKQAAUIAdcQB2ap7kDDQqIQ4QsdcIPBcB2NUIcYBXQewNPc9F2Hn5BRZ2jBAHiNhj6AzHy376BRZemRAHgJ3QrhCvfoGFHSPEAWAIiVdgM5cvBACAAoQ4AAAUIMQBAKAAIQ4AAAUIcQAAKECIAwBAAUIcAAAKEOIAAFCAEAcAgAKEOAAAFCDEAQCgACEOAAAFCHEAAChAiAMAQAFCHAAAChDiAABQgBAHAIAChDgAABQgxAEAoAAhDgAABQhxAAAoYFTpAQDYPpdeOj/d3V01XXPzeh0dZ9dszba2iVmwYGHN1gNoVEIcYBfR3d2VZ7qeSVrG1W7RkS/9j9Fnentqs17PhtqsQ1G1/qWvHr/wJX7pY9cnxAF2JS3jMvqMk0tPsU39S+4oPQI10N3dla6uroxpbavJek0jxyRJKhurNVkvSTZWumu2FpQixAGAlxnT2pZj33d16TG26Z4bZpceAXaYEAeAHeT8feB3IcQBYAe9dP5+V5paJtRszerI0UmSrt7+2qzX80JN1gFqR4gDQA00tUxI6xkXlB5jmypLPl16BOA3uI44AAAUIMQBAKAAIQ4AAAUIcQAAKECIAwBAAUIcAAAKEOIAAFCAEAcAgAKEOAAAFCDEAQCgACEOAAAFCHEAAChAiAMAQAFCHAAAChDiAABQgBAHAIAChDgAABQgxAEAoAAhDgAABQhxAAAoQIgDAEABQhwAAAoYVXoAAGDn0tNTSW/vxtxzw+zSo2xTb6U7TS+OKT0G7BA74gAAUIAdcQBgKy0tramOasmx77u69CjbdM8Ns9Mypqn0GLBD7IgDAEABQhwAAAoQ4gAAUIAQBwCAAoQ4AAAUIMQBAKAAIQ4AAAUIcQAAKECIAwBAAUIcAAAKEOIAAFCAEAcAgAKEOAAAFCDEAQCggLqHeFdXV4455pj87Gc/y1NPPZWZM2fmjDPOyCWXXJJqtZokueWWW/Kud70r73nPe3LPPfckSXp7e3PeeefljDPOyFlnnZXu7u56jwoAAEOmriHe39+fiy++OOPGjUu1Ws3ll1+e2bNnZ8mSJalWq7nrrruydu3adHZ25qabbsrf/u3fZtGiRenr68uNN96Ygw8+OEuWLMlpp52W6667rp6jAgDAkKpriH/qU5/KzJkzs+eeeyZJVq1alalTpyZJpk+fnvvuuy8PPfRQpkyZktGjR6e1tTX77bdfHnvssTz44IOZPn16kmTatGm5//776zkqAAAMqbqF+LJly9LW1pa3v/3tSZJqtbrlVJQkaWlpybp161KpVDJ+/PitjlcqlVQqlbS0tGx1XwAAaBSj6rXwsmXL0tTUlPvuuy+PPvpo5s2bl2effXbL+yuVSiZMmJDW1tb09PRsOd7T05Px48dvdbynpycTJkyo16gAADDk6rYjfsMNN6SzszOdnZ055JBDcuWVV+btb397Vq5cmSRZvnx5jjjiiBx22GF54IEH0tfXl3Xr1uWJJ57IQQcdlClTpmT58uVb3RcAABpF3XbEf1NTU1PmzZuXiy66KP39/TnggANy4oknpqmpKe9///vT3t6egYGBzJ49O83NzZk5c2bmzp2b9vb2NDc3Z9GiRUM1KgAA1N2QhHhnZ+cr3t5sxowZmTFjxlbHxo4dm8WLF9d9NgAAKMEL+gAAQAFCHAAAChiyc8QB2DE9PZWktzf9S+4oPcq29WxIz6bq4PcDwI44AACUYEccYBfR0tKaDSObMvqMk0uPsk39S+5Iy9iW0mMA7BLsiAMAQAFCHAAAChDiAABQgBAHAIAChDgAABQgxAEAoACXLwQA2EUsXfqVfOc7tw96v4GBgbrNMGLE4Pu4J510Strbz6zbDI3CjjgAABRgRxwAYBfR3n6mneYGYkccAAAKEOIAAFCAEAcAgAKEOAAAFCDEAQCgAFdNARrapZfOT3d3V83W27xWR8fZNVszSdraJmbBgoU1XROAnZsQBxpad3dXnulam7Q212bBkS+9eWbj87VZL0kqfbVbC4BdhhAHGl9rc0bNOqz0FNv0YudPS48AQAHOEQcAgAKEOAAAFCDEAQCgACEOAAAFCHEAAChAiAMAQAFCHAAAChDiAABQgBAHAIACvLImsJVLL52f7u6umq65eb2OjrNrtmZb28QsWLCwZusBwFAT4sBWuru78kzX2jS31HDRkS+9eaF3bU2W6+upyTIAUJQQB16muSU5fObOe+baT24cKD0CAOywnfdfWgAAaGBCHAAAChDiAABQgBAHAIAChDgAABQgxAEAoAAhDgAABQhxAAAoQIgDAEABQhwAAAoQ4gAAUMCo0gMAMDxdeun8dHd31Wy9zWt1dJxdszWTpK1tYhYsWFjTNQESIQ5AId3dXXmm65mkpbU2C44cmSR5pre3NuslSU+ldmsB/AYhDkA5La0Z0/6+0lNs08alN5QeAWhgzhEHAIAChDgAABQgxAEAoAAhDgAABQhxAAAoQIgDAEABQhwAAAoQ4gAAUIAX9AEAYMgtXfqVfOc7t2/XfQcGBuoyw4gRg+9Jn3TSKWlvP7M+j1+XVQEAgN/KjjgAAEOuvf3Muu007yrsiAMAQAF2xKEGLr10frq7u2q23ua1OjrOrtmaSdLWNjELFiys6ZoAwO9GiEMNdHd3patrbXbbrTbrjRz50tsNG9bWZsEk69fXbCkAoAaEONTIbrslp55Weopt++Y3Sk8AAPw654gDAEABQhwAAAoQ4gAAUIAQBwCAAoQ4AAAUIMQBAKAAIQ4AAAUIcQAAKECIAwBAAUIcAAAK8BL3AMDLbKx0554bZtdkrf7eniTJ6LEtNVkveWm+1jETa7YelCDEAYCttLXVNnC7ezYmSVrHtNZszdYxE2s+Jww1IQ4AbGXBgoU1Xa+j4+wkyeLF19d0XdjVOUccAAAKEOIAAFCAEAcAgAKEOAAAFCDEAQCgACEOAAAFCHEAAChAiAMAQAFCHAAAChDiAABQgBAHAIACRpUeoJ4uvXR+uru7arrm5vU6Os6u2ZptbROzYMHCmq0HAMDOr6FDvLu7K91dz6Rt3G41W3PMiJEv3Vi/vibrdW+ozToAAOxaGjrEk6Rt3G5Z/EfvKj3GNnV892ulRwAAoICGD3EAoD6WLv1KVqy4f9D7vdrTOo888q1pbz9zh2aDXYEQBwDqasyYMaVHgJ2SEAcAfift7WfauYYd4PKFAABQgB3xXUitL8dYj0sxJi7HCACwPYT4LuSlyzGuzR5jR9ZkveYR1SRJtae7JuslybO9m2q2FgBAIxPiu5g9xo7MVe94XekxtmnO99eUHgEAYJfgHHEAAChAiAMAQAFCHAAAChDiAABQgBAHAIAChDgAABQgxAEAoAAhDgAABQhxAAAoQIgDAEABQhwAAAoQ4gAAUIAQBwCAAoQ4AAAUIMQBAKAAIQ4AAAUIcQAAKECIAwBAAUIcAAAKEOIAAFCAEAcAgAKEOAAAFCDEAQCgACEOAAAFCHEAAChAiAMAQAFCHAAAChhVegAA2NX19FRS7e1NZcmnS4+yTdWe59OzaWzpMYBfY0ccAAAKqOuO+KZNm3LhhRfmySefTFNTUy699NI0Nzdn3rx5GTFiRA488MAsWLAgTU1NueWWW3LzzTdn1KhROeecc3Lsscemt7c3c+bMSXd3d1paWnLFFVekra2tniMDwKvW0tKa3pFj0nrGBaVH2abKkk+nZezo0mMAv6auIf6DH/wgI0aMyI033piVK1fm6quvTpLMnj07U6dOzYIFC3LXXXfl8MMPT2dnZ5YtW5aNGzdm5syZOfroo3PjjTfm4IMPzrnnnptvf/vbue666zJ//vx6jgwAAEOiriH+v/7X/8pxxx2XJHn66afzmte8Jvfdd1+mTp2aJJk+fXruvffejBgxIlOmTMno0aMzevTo7Lfffnnsscfy4IMP5s///M+TJNOmTcvnP//5eo4LAABDpu5P1hw5cmTmzp2bu+66K4sXL86999675X0tLS1Zt25dKpVKxo8fv9XxSqWSSqWSlpaWre4LMKz1bEj/kjtqt97GvpfejmmuzXo9G5KxLbVZC6DBDclVU6688so888wzmTFjRvr6+rYcr1QqmTBhQlpbW9PT07PleE9PT8aPH7/V8Z6enkyYMGEoxgXYKbW1Taz5mt3re19au1bxPLalLnMCNKK6hvg3v/nN/OpXv8pZZ52VsWPHZsSIEZk8eXJWrlyZt7zlLVm+fHne+ta35rDDDss111yTvr6+bNy4MU888UQOOuigTJkyJcuXL89hhx2W5cuX54gjjqjnuAA7tQULFtZ8zY6Os5MkixdfX/O1Afjt6hriJ5xwQj72sY/lfe97X1588cXMnz8/b3zjG3PRRRelv78/BxxwQE488cQ0NTXl/e9/f9rb2zMwMJDZs2enubk5M2fOzNy5c9Pe3p7m5uYsWrSonuMCAMCQqWuIjxs3Ln/913/9suOdnZ0vOzZjxozMmDFjq2Njx47N4sWL6zYfAACU4gV9AACgAC9xD0ARPT2VpLc3G5feUHqUbeuppGfTi6WnABqUHXEAACjAjjgARbS0tGbDyFEZ0/6+0qNs08alN6Rl7NjSYwANyo44AAAUIMQBAKAAIQ4AAAUIcQAAKMCTNSni0kvnp7u7q6Zrbl5v80t210Jb28S6vKw4AIAQp4ju7q50da3NhHG1W3PUf/7/nf71a2uy3gsbarIMAMArEuIUM2Fc8uFTRpceY5s+f3t/6REAgAbmHHEAAChAiAMAQAFCHAAAChDiAABQgBAHAIAChDgAABSwzcsXHnLIIVvfcdSojBgxIn19fWltbc0DDzxQ9+EAAKBRbTPEH3300STJxRdfnP/xP/5H/uRP/iRNTU353ve+l+XLlw/ZgAAA0IgGPTXlpz/9aU499dSMGDEiTU1N+aM/+qM89NBDQzEbAAA0rEFDfNy4cbntttuyfv36VCqVLFmyJHvsscdQzAYAAA1r0BC/6qqr8v3vfz9ve9vbMn369Nx///351Kc+NRSzAQBAw9rmOeKbvf71r88XvvCFJMm6deuyZs2a7LXXXnUfDAAAGtmgO+K33nprPvaxj6Wrqysnn3xyzj///FxzzTVDMRsAADSsQUN86dKlmTt3bu644478z//5P3P77bfnhz/84VDMBgAADWu7XtBn9913zz/8wz/kmGOOyahRo7Jx48Z6zwUAAA1t0BB/05velA996EP5f//v/+Xoo49OR0dHJk+ePBSzAQBAwxr0yZqXX355fvSjH+XAAw9Mc3NzTj311EyfPn0oZgMAgIY1aIhff/31SZIVK1ZsObZq1aqce+659ZsKAAAa3KCnplSr1S23+/v7c/fdd6erq6uuQwEAQKMbdEf8vPPO2+rPH/nIR/Knf/qndRsIAACGg+26asqvq1QqWbNmTT1mAQCAYWPQHfHjjz9+qz8///zz+eAHP1i3gQAAYDgYNMS/+tWvbrnd1NSUCRMmZPz48UmSRx55JG9+85vrNx0AADSoQUP89a9//TbfN3/+/HzjG9+o6UCwK+rpqaS3N/nmTvztsH59MjBQKT0GAPCfXvU54gAAwI4bdEccGFxLS2tGjNiQU08rPcm2ffMbybhxraXHAAD+kx1xAAAowI440NB6eipJb19e7Pxp6VG2rdKXnhedvw8w3NgRBwCAAgbdEf/EJz6Riy66aKtjc+fOzZVXXpnPfOYzdRsMoBZaWlqzYdSmjJp1WOlRtunFzp+mZYzz9wGGm22G+Pz58/Pzn/88Dz/8cB5//PEtxzdt2pR169YlSd7whjfUf0IAAGhA2wzxs88+O7/4xS9y2WWX5bzzzku1Wk2SjBw5Mm9605uGbEAAAGhE2wzxfffdN/vuu2++9a1vpVKpZN26dVtifP369dl9992HbEgAAGg0g54jfv311+eLX/ziy8L77rvvrttQAADQ6AYN8VtvvTV33nln2trahmIeAAAYFga9fOE+++yTCRMmDMUsAAAwbAy6I77ffvulvb09Rx11VJqbm7ccP/fcc+s6GAAANLJBQ3yvvfbKXnvtteXP1Wo1TU1NdR0KAAAa3aAhft555w3FHAAAMKwMGuKHHHLIy4699rWvzfLly+syEAAADAeDhvijjz665XZ/f3/uvPPO/OhHP6rrUAAA0OgGvWrKrxs9enROOumk/NM//VO95gEAgGFh0B3xr3/961tuV6vV/Ou//utWV08BAABevUFDfMWKFVtdJWWPPfbINddcU9ehAACg0Q0a4ldccUX6+vrys5/9LJs2bcqBBx6Y0aNHD8VsAAA7ZOnSr+Q737l9u+47MDBQlxlGjBj8TOCTTjol7e1n1uXx2XkNGuIPPfRQOjo68prXvCbVajXPPPNMrr322vzhH/7hUMwHAAANadAQX7hwYa655pocfvjhSZIf//jHueyyy3LbbbfVfTgAgB3R3n6mnWZ2WoP+v5L169dvifAk+cM//MNs3LixrkMBAECjGzTEX/Oa1+TOO+/c8ufvf//72X333es6FAAANLpBT035q7/6q8yZMyfz589PtVrNvvvum6uuumooZgMK6OmppK83+cmN9XnSUi309SQ9myqlxwCAHTJoiO+///657bbbsn79+gwMDKS1tXUo5gIAgIY2aIj/8z//c77yla/k+eef33KsqakpX/3qV+s6GFBGS0trNo3ckMNnvqoX3h1SP7lxIC1jbQoAsGsbNMTnzZuX8847L6973eu2HPv1F/gBAABevUFDfO+9985pp502FLMAAMCwMWiIz5o1KxdccEGOOuqojBw5MslLO+LiHAAAfneDhvjSpUuTJP/yL/+y1XEhDgAAv7tBQ3zt2rX5zne+MxSzAADAsDHoZRGOOOKI3H333XnxxReHYh4AABgWBt0Rv/vuu3PrrbdudaypqSmrV6+u21AAANDoBg3xe++9dyjmAACAYWXQEH/mmWfyrW99K+vXr0+1Ws3AwED+/d//PZ/61KeGYj4AAGhIg54jfu655+bRRx/N//2//zcbNmzIXXfdlREjdt5X3AMAgF3BoEX97LPP5sorr8xxxx2Xd7zjHbnhhhvy+OOPD8VsAADQsAYN8d133z1Jsv/+++exxx7L+PHjXUEFAAB20KDniB911FE5//zzM3fu3PzZn/1ZHnnkkYwdO3YoZgMAgIY1aIj/xV/8RZ566qn8t//237Jo0aI88MAD+chHPpIkefjhhzN58uS6DwkAAI1mu551ud9++yVJJk+enA984APZa6+9kiQXXnhh/SYDAIAG5vInAABQgBAHAIAChDgAABQgxAEAoAAhDgAABWzz8oUrV65MU1PTNv/DqVOn5jOf+UxdhgIAgEa3zRD/7Gc/myR57rnn8vOf/zz//b//94wcOTI/+tGPctBBB+Wmm27KG97whiEbFAAAGsk2Q7yzszNJ8ud//ue59tprt1xL/Omnn87FF188NNMBAECDGvQc8aeffnpLhCfJPvvsk6effrquQwEAQKMb9CXu3/zmN2fu3Lk56aSTsmnTptx+++2ZOnXqUMwGAAANa9AQX7hwYTo7O3PTTTclSY4++ui0t7fXfTAAAGhkg4Z4c3NzTjjhhLzxjW/MtGnTsmbNmowaNeh/BgAA/BaDniN+xx135MMf/nAWLlyY559/Pu9973vzjW98YyhmAwCAhjVoiH/pS1/KjTfemNbW1kycODHLli3LF7/4xaGYDQAAGtagIT5ixIi0trZu+fNee+2VkSNH1nUoAABodIOe7H3ggQems7Mz/f39Wb16dZYuXZpDDjlkKGYDAICGNeiO+MUXX5xf/epXGTNmTD7+8Y+ntbU1CxYsGIrZAACgYQ26I97S0pLzzz8/F1xwQZ588sn87Gc/y2677TYUswEAQMMaNMSvvfba/PznP09HR0fe97735U1velPuuuuuXHbZZUMxHwAANKRBT025++67c9lll+WOO+7In/zJn+TLX/5yVq1aNRSzAQBAwxo0xDdt2pTm5ub84Ac/yDHHHJNNmzZlw4YNQzEbAAA0rEFD/Oijj84pp5ySvr6+vOUtb8msWbNy3HHHDcVsAADQsAY9R3zu3LmZNWtW9tprr4wYMSIXXXRRJk2aNBSzAQBAw9pmiH/mM5/J+eefn4997GOv+P7LL7+8bkMBAECj22aIT548OUkyderUl72vqampfhMBAMAwsM0QP/7445Mkp59+ep599tls2LAh1Wo1AwMD+fd///chGxAAABrRoOeIL1q0KEuXLs2LL76Y3XffPb/61a/yB3/wB7n11luHYj4AAGhIg1415Y477sg999yTk046KZ2dnfnyl7+cPfbYYyhmAwCAhjVoiO+5554ZP358DjrooKxevTpHHXVUnnnmmaGYDQAAGtagp6aMHz8+3/jGN3LooYfmhhtuyGtf+9qsW7duKGYDAICGNeiO+MDAQLq7u3PUUUfl9a9/fRYsWJCPfvSjQzEbAAA0rEF3xJ977rm8+93vTpLMmzev7gMBAMBwMGiIjxgxIscdd1z233//jBkzJslL1xH/6le/WvfhAACgUQ0a4nPmzHnZMS/oAwAAO2bQED/yyCOHYg4AABhWBn2yJgAAUHtCHAAAChj01BR2Hj09lWzs3ZQ5319TepRterZ3U8akUnoMAICdnh1xAAAowI74LqSlpTW7pS9XveN1pUfZpjnfX5OmltbSYwAA7PTsiAMAQAFCHAAAChDiAABQgHPEAaAGqj0vpLLk07Vbb+OGJEnTmHG1Wa/nhWTsxJqsBdSGEAeAHdTWVvvA7V7/wktrj51QmwXHTqzLnMDvTogDwA5asGBhzdfs6Dg7SbJ48fU1XxvYOTR0iL/0Aji96fju10qPsk3dG9ZnTHWg9BgAAAwxT9YEAIAC6rYj3t/fn49//OP5xS9+kb6+vpxzzjk54IADMm/evIwYMSIHHnhgFixYkKamptxyyy25+eabM2rUqJxzzjk59thj09vbmzlz5qS7uzstLS254oor0tbW9qpmaGlpTUvTiCz+o3fV6aPccR3f/Vqy226lxwAAYIjVLcS/9a1vpa2tLVdddVWef/75nHrqqZk0aVJmz56dqVOnZsGCBbnrrrty+OGHp7OzM8uWLcvGjRszc+bMHH300bnxxhtz8MEH59xzz823v/3tXHfddZk/f369xgUAgCFVt1NTTjzxxJx//vlJkoGBgYwaNSqrVq3K1KlTkyTTp0/Pfffdl4ceeihTpkzJ6NGj09ramv322y+PPfZYHnzwwUyfPj1JMm3atNx///31GhUAAIZc3UJ8t912S0tLSyqVSjo6OvLRj340AwP/9aTElpaWrFu3LpVKJePHj9/qeKVSSaVSSUtLy1b3BQCARlHXJ2uuWbMmZ555Zk477bRfF/LKAAAgAElEQVSccsopGTHivx6uUqlkwoQJaW1tTU9Pz5bjPT09GT9+/FbHe3p6MmFCja6jCgAAO4G6hfgzzzyTP/uzP8ucOXNy+umnJ0kmTZqUlStXJkmWL1+eI444IocddlgeeOCB9PX1Zd26dXniiSdy0EEHZcqUKVm+fPlW9wUAgEZRtydrXn/99Vm3bl0+97nP5XOf+1ySZP78+Vm4cGH6+/tzwAEH5MQTT0xTU1Pe//73p729PQMDA5k9e3aam5szc+bMzJ07N+3t7Wlubs6iRYvqNSoAAAy5uoX4hRdemAsvvPBlxzs7O192bMaMGZkxY8ZWx8aOHZvFixfXazwAACjKC/oAAEABQhwAAAoQ4gAAUIAQBwCAAoQ4AAAUIMQBAKAAIQ4AAAUIcQAAKECIAwBAAUIcAAAKEOIAAFCAEAcAgAKEOAAAFCDEAQCgACEOAAAFCHEAAChAiAMAQAFCHAAAChDiAABQgBAHAIAChDgAABQgxAEAoAAhDgAABQhxAAAoQIgDAEABQhwAAAoQ4gAAUIAQBwCAAoQ4AAAUIMQBAKAAIQ4AAAUIcQAAKGBU6QEYnnp6KuntTT5/e3/pUbbphQ3J2Gql9BgAQIOyIw4AAAXYEaeIlpbWNDdtyIdPGV16lG36/O39Gb1ba+kxAIAGZUccAAAKEOIAAFCAEAcAgAKEOAAAFCDEAQCgACEOAAAFCHEAAChAiAMAQAFCHAAAChDiAABQgBAHAIAChDgAABQwqvQA0CjWr0+++Y3arNXX99Lb5ubarJe8NN+4cbVbDwDYMUIcaqCtbWJN19uwoStJMm5c7dYdN672cwIAvzshDjWwYMHCmq7X0XF2kmTx4utrui4AsPNwjjgAABQgxAEAoAAhDgAABQhxAAAowJM1ASinp5KNS2+ozVobe196O2ZsbdZLkp5KMraG6wH8GiEONL5KX17s/Glt1up98aW3Y2v447PSl4yp3XK7ilpfTrN7fc9L69YynMeOddlPoG6EONDQah57PS9d471tzGtqt+iY4XmNd5f9BIY7IQ40NLEHwM7KkzUBAKAAIQ4AAAUIcQAAKECIAwBAAUIcAAAKEOIAAFCAEAcAgAKEOABQV6tWPZxVqx4uPQbsdLygDwBQV8uW3ZIkOfTQyYUngZ2LHXEAoG5WrXo4q1c/ktWrH7ErDr9BiAMAdbN5N/w3bwNCHAAAihDiAEDdnH76u1/xNuDJmgBAHR166ORMmvTmLbeB/yLEAYC6shMOr0yIAwB1ZSccXplzxAEAoAAhDgAABQhxAAAoQIgDAEABQhwAAAoQ4gAAUIAQBwCAAoQ4AAAUIMQBAKAAIQ4AAAUIcQAAKECIAwBAAUIcAAAKEOIAAFCAEAcAgAKEOAAAFCDEAQCgACEOAAAFCHEAAChAiAMAQAFCHAAAChDiAABQgBAHAIACRpUeANj59PUkP7lxoGbrvbjxpbejxtRmvb6eJGNrsxYAlCLEga20tU2s+Zrd67uSJBPG1mjtsfWZEwCGkhAHtrJgwcKar9nRcXaSZPHi62u+NgDsqpwjDgAABQhxAAAoQIgDAEABQhwAAAoQ4gAAUIAQBwCAAoQ4AAAUIMQBAKAAIQ4AAAUIcQAAKECIAwBAAUIcAAAKEOIAAFCAEAcAgAKEOAAAFCDEAQCgACEOAAAFCHEAAChgVOkBAKi9pUu/khUr7h/0ft3dXUmSjo6zB73vkUe+Ne3tZ+7wbAC8RIgDDGNjxowpPQLAsCXEARpQe/uZdq8BdnLOEQcAgALsiO9inu3dlDnfX1OTtXr6B5IkLaNr9/vYs72b0tZSs+UAABqWEN+FtLVNrOl6ff/5JK3WlraardnWUvs5AQAakRDfhSxYsLCm622+SsLixdfXdF0AAAbnHHEAACig7iH+k5/8JLNmzUqSPPXUU5k5c2bOOOOMXHLJJalWq0mSW265Je9617vynve8J/fcc0+SpLe3N+edd17OOOOMnHXWWenu7q73qAAAMGTqGuJf+tKXcuGFF6a/vz9Jcvnll2f27NlZsmRJqtVq7rrrrqxduzadnZ256aab8rd/+7dZtGhR+vr6cuONN+bggw/OkiVLctppp+W6666r56gAADCk6hri++23X6699totO9+rVq3K1KlTkyTTp0/Pfffdl4ceeihTpkzJ6NGj09ramv322y+PPfZYHnzwwUyfPj1JMm3atNx//+CvEAcAALuKuob4CSeckJEjR2758+YgT5KWlpasW7culUol48eP3+p4pVJJpVJJS0vLVvcFAIBGMaRP1hwx4r8erlKpZMKECWltbU1PT8+W4z09PRk/fvxWx3t6ejJhwoShHBUAAOpqSEN80qRJWblyZZJk+fLlOeKII3LYYYflgQceSF9fX9atW5cnnngiBx10UKZMmZLly5dvdV8AAGgUQ3Id8aampiTJvHnzctFFF6W/vz8HHHBATjzxxDQ1NeX9739/2tvbMzAwkNmzZ6e5uTkzZ87M3Llz097enubm5ixatGgoRgUAgCFR9xB//etfn5tuuilJ8vu///vp7Ox82X1mzJiRGTNmbHVs7NixWbx4cb3HAwCAIhr+lTW7N6xPx3e/VrP1evr6kiQtzc01Wa97w/q07bZbTdYCAGDX0dAh3tY2seZrbuzdkCRpqVE8t+22W13mBABg59bQIb5gwcKar9nRcXaSZPHi62u+NgAAw8eQXjUFAAB4iRAHAIAChDgAABQgxAEAoAAhDgAABQhxAAAoQIgDAEABQhwAAAoQ4gAAUIAQBwCAAoQ4AAAUIMQBAKAAIQ4AAAUIcQAAKECIAwBAAUIcAAAKEOIAAFCAEAcAgAKEOAAAFCDEAQCgACEOAAAFCHEAAChgVOkBGL5e2JB8/vb+mq23oe+lt+Oaa7PeCxuSibvVZi0AgN8kxCmirW1izddc19uVJBm9W23WnrhbfeYEAEiEOIUsWLCw5mt2dJydJFm8+Pqarw0AUGvOEQcAgAKEOAAAFCDEAQCgACEOAAAFCHEAAChAiAMAQAFCHAAAChDiAABQgBAHAIAChDgAABQgxAEAoAAhDgAABQhxAAAoQIgDAEABQhwAAAoQ4gDD2KpVD2fVqodLjwEwLI0qPQAA5SxbdkuS5NBDJxeeBGD4sSMOMEytWvVwVq9+JKtXP2JXHKAAIQ4wTG3eDf/N2wAMDSEOAAAFCHGAYer009/9ircBGBqerAkwTB166ORMmvTmLbcBGFpCHGAYsxMOUI4QBxjG7IQDlOMccQAAKECIAwBAAUIcAAAKEOIAAFCAEAcAgAKEOAAAFCDEAQCgACEOAAAFCHEAAChAiAMMY6tWPZxVqx4uPQbAsOQl7gGGsWXLbknipe4BSrAjDjBMrVr1cFavfiSrVz9iVxygACEOMExt3g3/zdtQa06Bglfm1BQAoK6cAgWvzI44wDB1+unvfsXbUEtOgYJtE+IAw9Shh07OpElvzqRJb7ZTSd04BQq2zakpAMOYnXCAcuyIAwxjhx462W44deUUKNg2O+IAQN1sPgVq823gvwhxAKCu7ITDKxPiAEBd2QmHV+YccQAAKECIAwBAAUIcAAAKEOIAAFCAEAcAgAKEOAAAFCDEAQCgACEOAAAFCHEAAChAiAMAQAFCHAAAChDiAABQgBAHAIAChDgAABQgxAEAoAAhDgAABQhxAAAoQIgDAEABQhwAAAoQ4gAAUIAQBwCAAoQ4AAAUIMQBAKAAIQ4AAAUIcQAAKGBU6QEAYDhZuvQrWbHi/kHv193dlSTp6Dh70PseeeRb095+5g7PBgwtIQ4AO6ExY8aUHgGoMyEOAEOovf1Mu9dAEueIAwBAEUIcAAAKEOIAAFCAEAcAgAI8WROAnVo9LveXuOQfUJ4QB6AhuNwfsKsR4gDD2KpVDydJDj10cuFJts3l/oBGJcQBhrFly25JsnOHOECj8mRNgGFq1aqHs3r1I1m9+pEtO+MADB0hDjBMbd4N/83bAAwNIQ4AAAUIcYBh6vTT3/2KtwEYGp6sCTBMHXro5Eya9OYttwEYWkIcYBizEw5QjhAHGMbshAOU4xxxAAAoQIgDAEABQhwAAAoQ4gAAUIAQBwCAAoQ4AAAUIMQBAKAAIQ4AAAUIcQAAKMArawIkWbr0K1mx4v5B79fd3ZUk6eg4e7vWPfLIt6a9/cwdmg2AxrRTh/jAwEAuueSSPP744xk9enQWLlyYN7zhDaXHAv5TPeJ1Zw/XMWPGlB4BgAaxU4f4nXfemf7+/tx00035yU9+kiuuuCKf//znS48FvEq7Qry2t5+5U/8CAEDj2alD/MEHH8y0adOSJIcffngefvjhwhMx1LZ3xzXZNXZdG+30B/EKAL+7nTrEK5VKWltbt/x55MiRGRgYyIgRtX2OqdjbuWNve+0Ku67bq5E+FgDglTVVq9Vq6SG25Yorrsjhhx+ek046KUlyzDHH5B/+4R8KTwUAADtup7584ZQpU7J8+fIkyY9//OMcfPDBhScCAIDa2Kl3xKvVai655JI89thjSZLLL788+++/f+GpAABgx+3UIQ4AAI1qpz41BQAAGpUQBwCAAoQ4AAAUIMS3w2c/+9kcf/zxWbRo0cved8ghhxSY6OU++9nP5tprr63b+m9/+9uTJMcff3x+8Ytf1O1xXo3f9jHvTHNuVo/P0ebPy6xZs7Jy5cqarr2jtvXx1vtrtR5+c+aNGzfm+OOPT1Kfr7Va/R09//zzuf3225Mka9asyQ9+8IOX3eeHP/xhbrnlljz99NN5z3ves91rf//7389//Md/bNd9L7jggpx22ml5+umnc/zxx2/19/dKVqxYkdmzZ7/s+OOPP54HHnhgu2estdmzZ2flypV1/Rr+bWvvLP/evBqf/exn89d//deZNWtW3vve9+bDH/5wvv71r9dk3e35HHz961/P3Xff/arW3tb3ylCYPXt2+vv7B53ht/3cqdfX5y233JIXX3wxy5Yty8c+9rGaP97NN9+cF198cZvv/+IXv5if/vSnO/w4tVKLz1UixLfLnnvumbPPfuUXvTn00EOHeJpXtueee2avvfaq++PsvffemThxYt0fZ3v8to/5da973U4z52b1/BwN1ef/1djWTDvjrIP5bTPX43tizz33zGtf+9odXufRRx/dEiH3339/HnzwwZfdZ9q0aXn3u9+dV/u8/a9+9aupVCrbdd/XvOY1GTt2bNra2rLPPvsMev+mpqZXPP7d7343//Zv//aq5qyHUt/LO8u/N6/GnnvumVGjRqWnpyc33XRTDjjggJr83W3v98g73/nO3/pL3yvZ1vfKULj66qszevToQWf4bf/G1evr8/rrr8/AwMDL/u5r9fPqC1/4QgYGBrb5/rPOOiuHHXbYDj9OrdTic5W4asp22bBhQ5YtW5a///u/z8iRI1OpVHLeeeflmGOOSVdX104RfBs2bMimTZsyf/78VCqV/Md//Efa29szc+bMzJo1K5MmTcq//uu/plKpZPHixdlnn33yuc99LnfddVf22GOP9Pb2pqOjI5MmTcr8+fPz3HPPJUkuvPDCHHTQQXn729+ef/zHf9xpPt7kt3/MO9Ocm23YsCFPPfVULrnkkowePToDAwNZtGhR9t577yxatCj/8i//koGBgXzgAx/IiSeemMceeywLFy5MtVrNHnvskU9+8pMZN25cLrroojzxxBPZd999s3z58qxcuTLd3d1pa2sr/SFuZcOGDUmSj3/841mzZk36+vpy8cUXb3k9gHHjxpUc71XZ/LU2Z86crFu3Lm94wxvyT//0T7n77rvr8rW2+WfOL3/5y/zlX/5lNm7cmJNOOil33333Nr+fFy1alEceeSTPPfdcDj744Fx++eX50z/90zz22GPp6OjIl7/85WzcuDEXXnhh/u7v/i4TJ07M888/n5NPPjlPPfVU3vve9+YDH/hA3vSmN6WrqyvHHntsPvzhD2fevHk5+eSTM23atCxfvjzf+c53cuKJJ+aCCy7I/vvvnyVLluSmm27KHXfckSQ5+eSTM2vWrDzxxBP5+Mc/nt122y3Nzc0ZP358enp60t3dnQMOOGDL398rfZ0/8sgjufLKK7PHHnvkueeey8yZMzNt2rTMnDkzzc3Nueqqq/IHf/AHL/t7W7FiRT796U+nubk57373u/N7v/d7Wbx4ccaMGZPdd989n/zkJ7Nq1arcfPPNufrqq5Nky8+2efPmpbm5OU8//XTWrl2bK664IoceemiWLFmS2267LXvuuWe6uroyd+7cLY9dj6/hzV9rn/zkJ/Pzn/88AwMD+ehHP5q3vOUtO+XPtcFs2LAhH/rQh/LII4/k5JNPzv/5P/8nY8aMyejRo3d43WXLluXee+/N+vXr8+yzz+YjH/lITjjhhJxyyinZf//9M3r06LzxjW/M7/3e7+XJJ5/MIYccktNOOy1r167Nhz70odx222256KKL8stf/jJr167N8ccfn/PPPz9//Md/nI0bN+biiy/OPvvs87Kvz19/xe9ft2bNmlx88cXp7e3N2LFj84lPfCJ77713rr766vzjP/5j9t5773R3d2fRokVZtmxZ9txzz7z3ve/NE088kUsuuSSdnZ05/vjjc8cdd+Sd73xn+vr6Mn/+/FxxxRX53ve+l6amplx11VWZPHlyjjzyyG3+zN/8s3fu3LlZu3ZtXve61+Wf//mf88Mf/jCzZs3KxIkT88ILL+Qzn/nMdjfDvffem0984hOZPn16rrnmmvT29mb8+PGDfi7uvffel30P9vf356Mf/Wiq1Wr6+vpy6aWX5qGHHtqy/rZ21zf/LFq7dm3uvPPO7XqszTPurJ+rJEmV7fK1r32tetZZZ1Wr1Wq1q6urevzxxxee6OUeeeSR6ve+971qtVqt/vKXv6yecMIJ1Wq1Wn3f+95Xvf3226vVarV69dVXV7/whS9UV69eXX3Pe95THRgYqPb29lbf8Y53VFesWFH91Kc+VV26dGm1Wq1Wf/azn1VnzpxZrVar1be97W0FPqLBbetj3lndcMMN1csvv7za399fvf/++6uPP/549Z577qn+xV/8RbVarVZ7e3urp556avWFF16ozpgxo/pv//Zv1Wq1Wr311lurV199dfXv//7vq3/5l39ZrVar1V/84hfVyZMnF/tYtsff/d3fVRctWlStVqvVJ598svrlL3+58ES/u7/5m7+pXnPNNdVqtVr9yU9+Uj3uuOPq+njLli2rfvrTn65Wqy99XWx+vFf6fl63bl31S1/6UrVarVY3bdpUPemkk6q//OUvqytWrNjytbVs2bL/396dBjV1tXEA/18IQZFFYNyoiBAWqRQsxQWtr8JMTcd9HHbBtVLrqC1FWdylWq24YLUqolMWV2rRaquO7bjXAax1QdEBQVCwRZBFNGIWnvcDQ0ogSNAi+L7P74smubn3Oc+553Jy7kmOui6Cg4Pp119/1ThOUVERDR06lKqrq0mlUpG/vz/dvn2boqKi6MKFC0REdP78eYqKilLvIz8/n3JzcykwMJBqa2tJqVTSlClTKD8/n0JDQ+nSpUtERLRz506aNGmS1vxpO88zMjJo3LhxpFAoqKamhkaNGkWPHz+mLVu20IEDB5rNWXp6Oo0fP56IiGpra8nb25tKSkqIiCgpKYnWrl2rkROif65tUVFRFB8fT0REqamptGzZMiorK6NRo0aRXC4nhUJB48aNo8zMzFbXZWvt3buXYmNjiYiovLycxowZ0+bHbEtFRUXk5+f3r+/3xx9/pBkzZhARUVlZGXl5eZFSqSQvLy+6ffs2ERFt2bKF9u/fT3fv3qUpU6YQEVFCQgLt2bOHioqKKDU1lYjq2tjgwYOJSLOtNDw/U1NTaePGjc3G8/nnn9O5c+eIiOjSpUsUHh5O169fp6CgICIievLkCQ0dOpSKiorUcRER3b17l4KDg4mIyMvLi168eKERQ2RkJJ09e5aUSqW6XbQkMTFRfQ7l5eWRs7MzEWm2/db0GRrGpo22ulAoFFrb4NmzZ2n+/PlUU1NDN2/epCtXrrS4f6K6Nnr+/HlKS0uj6dOn63Ss5nSkuhI130VnDQmCAHd3dwCAhYUFTExMUFFRAXNz83aO7B+WlpZISkrCqVOnYGxsrDHXytnZGUDdLZKysjLk5+fD1dUVgiDA0NAQLi4uAIDc3FxkZGTg+PHjAIAnT568+YK0QuMyKxSK9g7ppXx9fbFz50588sknMDExQVhYGHJycnDr1i2EhIQAAFQqFYqLi5Gfn48VK1YAAJRKJfr27QsjIyP1rblevXqhV69e7VUUndy7dw//+c9/AAA2NjaYOnVqO0f06goLCzFixAgAgKur62uP6LUGNbpx2bg9d+rUCY8fP0Z4eDiMjIwgk8mgUqk03kdEGo+1LY7Wr18/9Wifq6srCgoKNF5vfNuYiJCTk4OHDx9iypQpAIDq6moUFhaioKBAPXLs7u6OQ4cOqR83zF/9CBPwz3kOAAMGDIBIJIJIJIK9vT2Ki4u15qKx+nJVVFTA2NhYfcvcw8MDmzZtgpeXV5My1KvPa8+ePfHnn3/i/v37cHBwUMfq6ura6ik8ryInJwdXrlzB9evXAdRdEyorK9G1a9c2P3ZbaKucCYIADw8PAHV/C0xNTVFeXg5A8/wWBAESiQQqlQoPHz7EiRMnkJSUBADIyspCRkYGjI2NIZfL1fHWx9zc+alNbm4u4uPjkZCQAAAwMDBAUVGR+u+riYmJzvP8G8bg6+uLlJQUEBGGDRsGkajlrlt+fj6GDx8OALCzs9MYka3PTWv6DC3RVhdlZWVa22BERAQKCgowZ84ciEQifPbZZ7qkRMPAgQN1OlZzOlJd8RxxHRERsrKyAAClpaWQyWQdqhMOAN9//z0GDBiA2NhYSKVSjYtf4zmX9vb2yMrKUt8ays7OBlDXYKdNm4aUlBTExcVh/Pjxb7QMrdW4zB3db7/9Bg8PDyQmJkIqlSIhIQESiQSDBw9GSkoKkpKSIJVKYW1tDVtbW8TGxiIlJQULFy7EyJEjIZFIcO3aNQBASUkJSkpK2rlELyeRSNTt5sGDBwgPD2/niF5dw9xnZ2e3+Yc+Q0NDlJaWAgBu3bql8Vrj9nz+/Hn8/fff2LBhA8LCwlBTUwMigr6+vrrzrKenp9GR1tOru/w3vE7k5eVBJpNBqVTixo0bcHBwgFgsVn8ps/46Uf9+IoKdnR3s7e2RkpKClJQUTJw4EU5OTrC3t8fVq1cB1HV2TE1NtebPzs6uyXlev41KpYJMJkNeXh769OkDQRBeOoe0YbnMzc3x9OlTdQ4zMzNha2urkdfi4mJUVVU12Ud9TmxsbJCbm4sXL15ApVIhOzu72fnr/yaJRIKxY8ciJSUFCQkJkEqlMDMza/Pjvm2ISN02ysrK8OzZM/XUnYb1VF+fPj4+WLduHRwcHGBsbIy0tDSYmppi/fr1mD59OmpqagBotpXmzk9t7OzssGDBAqSkpGDlypWQSqVwcnLCjRs3UFtbi+fPnyMvLw8AIBaLm23fjWP44IMPcP/+fRw6dAg+Pj465cbR0VHd3u7fv4+KigqNfQO69RkaPtf4GtKQtrro3r271jaYkZGBbt26Yffu3Zg9e7Z6mtjL9t+YrsdqTkeqKx4R15EgCKipqcHUqVMhk8kQExPT3iE14eXlhVWrVuH48eMwMTGBSCRSf8JvzNHRESNGjICfnx/Mzc1hYGAAAwMDzJ49G4sXL8bBgwfx7NkzzJs37w2XonW0lVmhULzR0crWeO+99xAZGYnt27ejtrYWixYtgrOzMzIzMzF58mTIZDJ89NFH6NKlC1asWIGFCxdCpVJBEAR8/fXXsLGxwaVLl+Dn5wcrK6sONy+8sYCAAERHRyMkJEQ9n/9tFRgYiIiICAQFBcHOzg6GhoZterzhw4dj//79CAoKQv/+/Zud6wjUjdRu27YNwcHBEAQBffr0waNHj2BtbY2cnBwkJydj4MCB2LFjB/r376/RSREEQf3YzMwMYWFhKC8vx5gxYyCRSODr64tFixbh2LFjGqOB77//PiIjI7F79254enoiMDAQcrkcbm5u6NGjB6KiotSvW1hYwNbWFg8ePGiSP23neUlJCQwNDTFr1iw8efIE8+fPh5mZGVxcXLBu3TrY29tj0KBBTfLQsCyCIGDVqlWYN28eBEGAmZkZ1q5dCxMTE5iYmMDPzw8SiQS9e/fWeH/Dfy0sLBAaGoqAgABYWFigS5cur1ibrePv74+lS5ciJCQET58+RVBQ0Bv5ANCW2iJ+QRBQVlaGadOmobq6GsuXL4eenl6TY9U/lkqlWL16NbZv3w4AGDp0KMLDw3Ht2jWIxWL07dsXjx49gpOTk7qtaDs/mxMREYEVK1ZALpejpqYGS5YsgUQigVQqhb+/PywtLSESiSAIAkaPHo0vvvgCmZmZcHFxaRJzwxhGjx6N8ePH4+TJk5BIJDrlxsfHB1FRUQgODoaVlZXW65UufYaGcXl4eCA0NBTJyclN9tVcXWhrg0DdL47s378fKpUKc+fObXH/jbXmWNp0pLriL2v+nyovL8fJkycRFBQEuVyOsWPHIjk5GT179mzv0BhjjLEWHT58GPn5+W/VnTZ/f39s2rRJp18PamjXrl2wsLDApEmTdNr+6tWrkMlkGDZsGAoKChAaGopTp069Ssg6eZN18aaO9abqikfE/0+Zm5sjKysLPj4+EAQBvr6+3AlnjL0VvvvuO6Snpzd5fs2aNRoj3Ox/35u+U6BQKDBjxowmz9va2rbZnfKoqCiUlpZix44dOr/H2toaX375JbZu3QqlUolly5a1SWwN/Rt1IZfLMXPmzCbPN86vLsd6W+qKR8QZY4wxxhhrB/xlTcYYY4wxxtoBd8QZY4wxxhhrB9wRZ4wxxhhjrB1wR5wxxhhjjLF2wB1xxhh7DdHR0ZBKperVaF9FRs2fng4AAAWvSURBVEaGemXVJUuWaF00oqMrKiqCt7d3m+2/YY4YY+x/Bf98IWOMvYYjR44gKytLp6WMdbFq1ap/ZT+MMcY6Pu6IM8bYK5o9ezaICJ6enlAoFOolpbds2QJBEDB37lx8+OGH+Pjjj3HlyhXo6+sjLi4OvXv3xsWLF7F27VqIxWLY2dmpfxc3JCQE8+bNAxEhPj4enTt3Rl5eHhwdHbFhwwYYGBggOTkZe/fuhYmJCezs7NCnTx/16nTaeHt7w83NDbdv38a+fftw5swZJCYmAgBcXFywdOlSGBkZoV+/frhz5w4AIC0tDZcvX8aaNWvg7e2NCRMm4OLFi3j+/Dm++eYb9O/fH9nZ2Vi8eDEEQYCTk1OL+aqsrMTixYtx7949iMViREVFYciQIThz5gw2b96M2tpaWFtbIyYmBpaWlk1yVK+wsBArV65EZWUlOnXqhKVLl8LZ2flVq5ExxtoNT01hjLFXVL9ow08//QQLCwv18w0XmygrK4OnpycOHz6MgQMHYu/evZDL5YiKisK3336LtLQ0dOrUSWO/9e+/evUqli1bhhMnTuCvv/7CxYsXcefOHezbtw9paWnYt28fCgsLdYp1xIgROHnyJEpLSxEfH489e/bg2LFj6Ny5M7Zu3dpk+8YLZpibm+OHH35AQEAA4uPjAQCRkZGIiIhAWloarK2tW4xh8+bN6Nu3L44fP45169YhLi4O5eXlWL58ObZt24ajR4/C3d0dMTExWnNUH1NkZCQWLlyItLQ0xMTEICwsTKccMMZYR8MdccYYe00trYs2fPhwAICDgwMqKyuRk5OD7t27q0d5J06cqHUfjo6O6NGjBwRBgEQiQVVVFdLT0+Hl5YUuXbpALBZjzJgxOsXo6uoKALh8+TK8vb1hZmYGAPDz89O6SmVzZbC3t0dlZSUqKirw6NEjeHp6AoBOyzn/8ccfmDBhgrpsBw4cwPXr1+Hq6qpeRtrf3x/p6enN5kgmk+HmzZuIjo7GxIkTsWDBAjx//hxVVVU65YExxjoSnprCGGOvqfHosUKhgIGBgfqxWCzW2E4QBI2Ot76+vtb91r+v4Xv09PRQW1urfl7XxZHrR92JSOM9RASlUtlke4VCofHY0NBQI47GZdbTa3lcRyQSaRw7Ly+vSfy1tbVQKpXN5qi2thaGhoY4cuSI+rWSkhL1BwvGGHub8Ig4Y4y9JlNTU1RVVaG8vBxyuRwXLlzQul19x9LJyQmPHz9Wz8f+5ZdftG6njaenJ86dO4enT59CLpfj1KlTTTrFLzNo0CCcPn1aPYKcmpqKIUOGAKibfpKbmwsiwunTp1+6n65du8LKygrnzp0DAPz8888tHtvDw0P96zJ5eXmYNWsW3NzccO3aNRQXFwMADh48iCFDhjSbI2NjY9jY2ODo0aMAgN9//x2TJ0/WufyMMdaR8Ig4Y4y9BkEQYGxsjJkzZ8LHxwe9evWCm5ubxuuN/y8SibBx40ZERERAJBLh3Xff1bpd4w62IAhwcHBASEgIAgICYGRkBHNz8yZzzF/GyckJoaGhCA4OhlKphIuLC1auXAkACA8Px6effopu3brB3d0dlZWVWstbH1dsbCyio6MRFxeHAQMGtPiBYP78+ViyZAkmTJgAfX19xMbGwtLSEl999RXmzp0LhUKBd955B6tXr35pjtavX4/ly5dj165dEIvFiIuL07n8jDHWkQik631Nxhhj7a6goABnz57FtGnTAABz5syBn58fRo4c2a5xMcYYaz0eEWeMsbeIlZUVsrKyMG7cOAB1X6IcOXIkQkJCUF1d3WT7wMBA+Pv7v7H4EhMTNeZv1+vRo4f611YYY4zV4RFxxhhjjDHG2gF/WZMxxhhjjLF2wB1xxhhjjDHG2gF3xBljjDHGGGsH3BFnjDHGGGOsHXBHnDHGGGOMsXbAHXHGGGOMMcbawX8BsYBaxKHUb8o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51" t="28366" r="33882" b="1577"/>
          <a:stretch/>
        </p:blipFill>
        <p:spPr bwMode="auto">
          <a:xfrm>
            <a:off x="457200" y="1295400"/>
            <a:ext cx="7010400" cy="5457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399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Data 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utoShape 2" descr="data:image/png;base64,iVBORw0KGgoAAAANSUhEUgAAAuIAAALPCAYAAAAn0aXXAAAABHNCSVQICAgIfAhkiAAAAAlwSFlzAAALEgAACxIB0t1+/AAAIABJREFUeJzs3WuYnWV97/Hf5DBJmEmESRFkixSRQzCF7mwiiCYc9pZCoReIV9QMRmzdRVBgbEp2ogEClQiIgUZRUNur6pBwNOoWtCogjQWalOIBSICWS3AXow0zHLImmcyQWfsFTWqEOMGsNXey5vN5MyvPLO71n8wh37l51rOaqtVqNQAAwJAaUXoAAAAYjoQ4AAAUIMQBAKAAIQ4AAAUIcQAAKECIAwBAAaPq/QDvfOc709ramiTZd99986EPfSjz5s3LiBEjcuCBB2bBggVpamrKLbfckptvvjmjRo3KOeeck2OPPTa9vb2ZM2dOuru709LSkiuuuCJtbW31HhkAAOquriG+cePGJElnZ+eWY2effXZmz56dqVOnZsGCBbnrrrty+OGHp7OzM8uWLcvGjRszc+bMHH300bnxxhtz8MEH59xzz823v/3tXHfddZk/f349RwYAgCFR11NTHn300WzYsCEf/OAHc+aZZ+bHP/5xVq1alalTpyZJpk+fnvvuuy8PPfRQpkyZktGjR6e1tTX77bdfHnvssTz44IOZPn16kmTatGm5//776zkuAAAMmbruiI8bNy4f/OAHM2PGjDz55JP53//7f2/1/paWlqxbty6VSiXjx4/f6nilUkmlUklLS8tW9wUAgEZQ1xD//d///ey3335bbu++++5ZvXr1lvdXKpVMmDAhra2t6enp2XK8p6cn48eP3+p4T09PJkyY8Fsfb+1aoQ4AQP3tuef4we80iLqemvK1r30tV1xxRZLkV7/6VXp6evK2t70tK1euTJIsX748RxxxRA477LA88MAD6evry7p16/LEE0/koIMOypQpU7J8+fKt7gsAAI2gqVqtVuu1eH9/f+bNm5c1a9akqakpc+bMye67756LLroo/f39OeCAA3LZZZelqakpt956a26++eYMDAzknHPOyTve8Y709vZm7ty5Wbt2bZqbm7No0aJMnDhxm49nRxwAgKFQix3xuob4UBPiAAAMhZ3+1BQAAOCVCXEAAChAiAMAQAFCHAAAChDiAABQgBAHAIAChDgAABQgxAEAoAAhDgAABQhxAAAoQIgDAEABQhwAAAoQ4gAAUIAQBwCAAoQ4AAAUIMQBAKAAIQ4AAAUIcQAAKECIAwBAAUIcAAAKEOIAAFCAEAcAgAKEOAAAFCDEAQCgACEOAAAFCHEAAChAiAMAQAFCHAAAChDiAABQgBAHAIAChDgAABQgxAEAoAAhDgAABQhxAAAoQIgDAEABQhwAAAoQ4gAAUIAQBwCAAoQ4AAAUIMQBAKAAIQ4AAAUIcQAAKECIAwBAAUIcAAAKEOIAAFCAEAcAgAKEOAAAFDCq9ADw2yxd+pWsWHH/dt23p6eSJGlpaR30vkce+da0t5+5Q7MBAOwIId6AtjdeX024Jjt/vG7cuDHJ9n88JQzXzw1Drx5fa77OAGpLiGf47rruCuHa3n7mdv8ddnScnSRZvPj6eo40JHaFz00i9hrBrvK1BtCIhPirtCv8o7W98dpI4bqrGK6fm13h+6bRDNevNYBdiRDP8N11hR0l9gDgd+eqKQAAUIAdcQB2ap7kDDQqIQ4QsdcIPBcB2NUIcYBXQewNPc9F2Hn5BRZ2jBAHiNhj6AzHy376BRZemRAHgJ3QrhCvfoGFHSPEAWAIiVdgM5cvBACAAoQ4AAAUIMQBAKAAIQ4AAAUIcQAAKECIAwBAAUIcAAAKEOIAAFCAEAcAgAKEOAAAFCDEAQCgACEOAAAFCHEAAChAiAMAQAFCHAAAChDiAABQgBAHAIAChDgAABQgxAEAoAAhDgAABQhxAAAoYFTpAQDYPpdeOj/d3V01XXPzeh0dZ9dszba2iVmwYGHN1gNoVEIcYBfR3d2VZ7qeSVrG1W7RkS/9j9Fnentqs17PhtqsQ1G1/qWvHr/wJX7pY9cnxAF2JS3jMvqMk0tPsU39S+4oPQI10N3dla6uroxpbavJek0jxyRJKhurNVkvSTZWumu2FpQixAGAlxnT2pZj33d16TG26Z4bZpceAXaYEAeAHeT8feB3IcQBYAe9dP5+V5paJtRszerI0UmSrt7+2qzX80JN1gFqR4gDQA00tUxI6xkXlB5jmypLPl16BOA3uI44AAAUIMQBAKAAIQ4AAAUIcQAAKECIAwBAAUIcAAAKEOIAAFCAEAcAgAKEOAAAFCDEAQCgACEOAAAFCHEAAChAiAMAQAFCHAAAChDiAABQgBAHAIAChDgAABQgxAEAoAAhDgAABQhxAAAoQIgDAEABQhwAAAoYVXoAAGDn0tNTSW/vxtxzw+zSo2xTb6U7TS+OKT0G7BA74gAAUIAdcQBgKy0tramOasmx77u69CjbdM8Ns9Mypqn0GLBD7IgDAEABQhwAAAoQ4gAAUIAQBwCAAoQ4AAAUIMQBAKAAIQ4AAAUIcQAAKECIAwBAAUIcAAAKEOIAAFCAEAcAgAKEOAAAFCDEAQCggLqHeFdXV4455pj87Gc/y1NPPZWZM2fmjDPOyCWXXJJqtZokueWWW/Kud70r73nPe3LPPfckSXp7e3PeeefljDPOyFlnnZXu7u56jwoAAEOmriHe39+fiy++OOPGjUu1Ws3ll1+e2bNnZ8mSJalWq7nrrruydu3adHZ25qabbsrf/u3fZtGiRenr68uNN96Ygw8+OEuWLMlpp52W6667rp6jAgDAkKpriH/qU5/KzJkzs+eeeyZJVq1alalTpyZJpk+fnvvuuy8PPfRQpkyZktGjR6e1tTX77bdfHnvssTz44IOZPn16kmTatGm5//776zkqAAAMqbqF+LJly9LW1pa3v/3tSZJqtbrlVJQkaWlpybp161KpVDJ+/PitjlcqlVQqlbS0tGx1XwAAaBSj6rXwsmXL0tTUlPvuuy+PPvpo5s2bl2effXbL+yuVSiZMmJDW1tb09PRsOd7T05Px48dvdbynpycTJkyo16gAADDk6rYjfsMNN6SzszOdnZ055JBDcuWVV+btb397Vq5cmSRZvnx5jjjiiBx22GF54IEH0tfXl3Xr1uWJJ57IQQcdlClTpmT58uVb3RcAABpF3XbEf1NTU1PmzZuXiy66KP39/TnggANy4oknpqmpKe9///vT3t6egYGBzJ49O83NzZk5c2bmzp2b9vb2NDc3Z9GiRUM1KgAA1N2QhHhnZ+cr3t5sxowZmTFjxlbHxo4dm8WLF9d9NgAAKMEL+gAAQAFCHAAAChiyc8QB2DE9PZWktzf9S+4oPcq29WxIz6bq4PcDwI44AACUYEccYBfR0tKaDSObMvqMk0uPsk39S+5Iy9iW0mMA7BLsiAMAQAFCHAAAChDiAABQgBAHAIAChDgAABQgxAEAoACXLwQA2EUsXfqVfOc7tw96v4GBgbrNMGLE4Pu4J510Strbz6zbDI3CjjgAABRgRxwAYBfR3n6mneYGYkccAAAKEOIAAFCAEAcAgAKEOAAAFCDEAQCgAFdNARrapZfOT3d3V83W27xWR8fZNVszSdraJmbBgoU1XROAnZsQBxpad3dXnulam7Q212bBkS+9eWbj87VZL0kqfbVbC4BdhhAHGl9rc0bNOqz0FNv0YudPS48AQAHOEQcAgAKEOAAAFCDEAQCgACEOAAAFCHEAAChAiAMAQAFCHAAAChDiAABQgBAHAIACvLImsJVLL52f7u6umq65eb2OjrNrtmZb28QsWLCwZusBwFAT4sBWuru78kzX2jS31HDRkS+9eaF3bU2W6+upyTIAUJQQB16muSU5fObOe+baT24cKD0CAOywnfdfWgAAaGBCHAAAChDiAABQgBAHAIAChDgAABQgxAEAoAAhDgAABQhxAAAoQIgDAEABQhwAAAoQ4gAAUMCo0gMAMDxdeun8dHd31Wy9zWt1dJxdszWTpK1tYhYsWFjTNQESIQ5AId3dXXmm65mkpbU2C44cmSR5pre3NuslSU+ldmsB/AYhDkA5La0Z0/6+0lNs08alN5QeAWhgzhEHAIAChDgAABQgxAEAoAAhDgAABQhxAAAoQIgDAEABQhwAAAoQ4gAAUIAX9AEAYMgtXfqVfOc7t2/XfQcGBuoyw4gRg+9Jn3TSKWlvP7M+j1+XVQEAgN/KjjgAAEOuvf3Muu007yrsiAMAQAF2xKEGLr10frq7u2q23ua1OjrOrtmaSdLWNjELFiys6ZoAwO9GiEMNdHd3patrbXbbrTbrjRz50tsNG9bWZsEk69fXbCkAoAaEONTIbrslp55Weopt++Y3Sk8AAPw654gDAEABQhwAAAoQ4gAAUIAQBwCAAoQ4AAAUIMQBAKAAIQ4AAAUIcQAAKECIAwBAAUIcAAAK8BL3AMDLbKx0554bZtdkrf7eniTJ6LEtNVkveWm+1jETa7YelCDEAYCttLXVNnC7ezYmSVrHtNZszdYxE2s+Jww1IQ4AbGXBgoU1Xa+j4+wkyeLF19d0XdjVOUccAAAKEOIAAFCAEAcAgAKEOAAAFCDEAQCgACEOAAAFCHEAAChAiAMAQAFCHAAAChDiAABQgBAHAIACRpUeoJ4uvXR+uru7arrm5vU6Os6u2ZptbROzYMHCmq0HAMDOr6FDvLu7K91dz6Rt3G41W3PMiJEv3Vi/vibrdW+ozToAAOxaGjrEk6Rt3G5Z/EfvKj3GNnV892ulRwAAoICGD3EAoD6WLv1KVqy4f9D7vdrTOo888q1pbz9zh2aDXYEQBwDqasyYMaVHgJ2SEAcAfift7WfauYYd4PKFAABQgB3xXUitL8dYj0sxJi7HCACwPYT4LuSlyzGuzR5jR9ZkveYR1SRJtae7JuslybO9m2q2FgBAIxPiu5g9xo7MVe94XekxtmnO99eUHgEAYJfgHHEAAChAiAMAQAFCHAAAChDiAABQgBAHAIAChDgAABQgxAEAoAAhDgAABQhxAAAoQIgDAEABQhwAAAoQ4gAAUIAQBwCAAoQ4AAAUIMQBAKAAIQ4AAAUIcQAAKECIAwBAAUIcAAAKEOIAAFCAEAcAgAKEOAAAFCDEAQCgACEOAAAFCHEAAChAiAMAQAFCHAAAChhVegAA2NX19FRS7e1NZcmnS4+yTdWe59OzaWzpMYBfY0ccAAAKqOuO+KZNm3LhhRfmySefTFNTUy699NI0Nzdn3rx5GTFiRA488MAsWLAgTU1NueWWW3LzzTdn1KhROeecc3Lsscemt7c3c+bMSXd3d1paWnLFFVekra2tniMDwKvW0tKa3pFj0nrGBaVH2abKkk+nZezo0mMAv6auIf6DH/wgI0aMyI033piVK1fm6quvTpLMnj07U6dOzYIFC3LXXXfl8MMPT2dnZ5YtW5aNGzdm5syZOfroo3PjjTfm4IMPzrnnnptvf/vbue666zJ//vx6jgwAAEOiriH+v/7X/8pxxx2XJHn66afzmte8Jvfdd1+mTp2aJJk+fXruvffejBgxIlOmTMno0aMzevTo7Lfffnnsscfy4IMP5s///M+TJNOmTcvnP//5eo4LAABDpu5P1hw5cmTmzp2bu+66K4sXL86999675X0tLS1Zt25dKpVKxo8fv9XxSqWSSqWSlpaWre4LMKz1bEj/kjtqt97GvpfejmmuzXo9G5KxLbVZC6DBDclVU6688so888wzmTFjRvr6+rYcr1QqmTBhQlpbW9PT07PleE9PT8aPH7/V8Z6enkyYMGEoxgXYKbW1Taz5mt3re19au1bxPLalLnMCNKK6hvg3v/nN/OpXv8pZZ52VsWPHZsSIEZk8eXJWrlyZt7zlLVm+fHne+ta35rDDDss111yTvr6+bNy4MU888UQOOuigTJkyJcuXL89hhx2W5cuX54gjjqjnuAA7tQULFtZ8zY6Os5MkixdfX/O1Afjt6hriJ5xwQj72sY/lfe97X1588cXMnz8/b3zjG3PRRRelv78/BxxwQE488cQ0NTXl/e9/f9rb2zMwMJDZs2enubk5M2fOzNy5c9Pe3p7m5uYsWrSonuMCAMCQqWuIjxs3Ln/913/9suOdnZ0vOzZjxozMmDFjq2Njx47N4sWL6zYfAACU4gV9AACgAC9xD0ARPT2VpLc3G5feUHqUbeuppGfTi6WnABqUHXEAACjAjjgARbS0tGbDyFEZ0/6+0qNs08alN6Rl7NjSYwANyo44AAAUIMQBAKAAIQ4AAAUIcQAAKMCTNSni0kvnp7u7q6Zrbl5v80t210Jb28S6vKw4AIAQp4ju7q50da3NhHG1W3PUf/7/nf71a2uy3gsbarIMAMArEuIUM2Fc8uFTRpceY5s+f3t/6REAgAbmHHEAAChAiAMAQAFCHAAAChDiAABQgBAHAIAChDgAABSwzcsXHnLIIVvfcdSojBgxIn19fWltbc0DDzxQ9+EAAKBRbTPEH3300STJxRdfnP/xP/5H/uRP/iRNTU353ve+l+XLlw/ZgAAA0IgGPTXlpz/9aU499dSMGDEiTU1N+aM/+qM89NBDQzEbAAA0rEFDfNy4cbntttuyfv36VCqVLFmyJHvsscdQzAYAAA1r0BC/6qqr8v3vfz9ve9vbMn369Nx///351Kc+NRSzAQBAw9rmOeKbvf71r88XvvCFJMm6deuyZs2a7LXXXnUfDAAAGtmgO+K33nprPvaxj6Wrqysnn3xyzj///FxzzTVDMRsAADSsQUN86dKlmTt3bu644478z//5P3P77bfnhz/84VDMBgAADWu7XtBn9913zz/8wz/kmGOOyahRo7Jx48Z6zwUAAA1t0BB/05velA996EP5f//v/+Xoo49OR0dHJk+ePBSzAQBAwxr0yZqXX355fvSjH+XAAw9Mc3NzTj311EyfPn0oZgMAgIY1aIhff/31SZIVK1ZsObZq1aqce+659ZsKAAAa3KCnplSr1S23+/v7c/fdd6erq6uuQwEAQKMbdEf8vPPO2+rPH/nIR/Knf/qndRsIAACGg+26asqvq1QqWbNmTT1mAQCAYWPQHfHjjz9+qz8///zz+eAHP1i3gQAAYDgYNMS/+tWvbrnd1NSUCRMmZPz48UmSRx55JG9+85vrNx0AADSoQUP89a9//TbfN3/+/HzjG9+o6UCwK+rpqaS3N/nmTvztsH59MjBQKT0GAPCfXvU54gAAwI4bdEccGFxLS2tGjNiQU08rPcm2ffMbybhxraXHAAD+kx1xAAAowI440NB6eipJb19e7Pxp6VG2rdKXnhedvw8w3NgRBwCAAgbdEf/EJz6Riy66aKtjc+fOzZVXXpnPfOYzdRsMoBZaWlqzYdSmjJp1WOlRtunFzp+mZYzz9wGGm22G+Pz58/Pzn/88Dz/8cB5//PEtxzdt2pR169YlSd7whjfUf0IAAGhA2wzxs88+O7/4xS9y2WWX5bzzzku1Wk2SjBw5Mm9605uGbEAAAGhE2wzxfffdN/vuu2++9a1vpVKpZN26dVtifP369dl9992HbEgAAGg0g54jfv311+eLX/ziy8L77rvvrttQAADQ6AYN8VtvvTV33nln2trahmIeAAAYFga9fOE+++yTCRMmDMUsAAAwbAy6I77ffvulvb09Rx11VJqbm7ccP/fcc+s6GAAANLJBQ3yvvfbKXnvtteXP1Wo1TU1NdR0KAAAa3aAhft555w3FHAAAMKwMGuKHHHLIy4699rWvzfLly+syEAAADAeDhvijjz665XZ/f3/uvPPO/OhHP6rrUAAA0OgGvWrKrxs9enROOumk/NM//VO95gEAgGFh0B3xr3/961tuV6vV/Ou//utWV08BAABevUFDfMWKFVtdJWWPPfbINddcU9ehAACg0Q0a4ldccUX6+vrys5/9LJs2bcqBBx6Y0aNHD8VsAAA7ZOnSr+Q737l9u+47MDBQlxlGjBj8TOCTTjol7e1n1uXx2XkNGuIPPfRQOjo68prXvCbVajXPPPNMrr322vzhH/7hUMwHAAANadAQX7hwYa655pocfvjhSZIf//jHueyyy3LbbbfVfTgAgB3R3n6mnWZ2WoP+v5L169dvifAk+cM//MNs3LixrkMBAECjGzTEX/Oa1+TOO+/c8ufvf//72X333es6FAAANLpBT035q7/6q8yZMyfz589PtVrNvvvum6uuumooZgMK6OmppK83+cmN9XnSUi309SQ9myqlxwCAHTJoiO+///657bbbsn79+gwMDKS1tXUo5gIAgIY2aIj/8z//c77yla/k+eef33KsqakpX/3qV+s6GFBGS0trNo3ckMNnvqoX3h1SP7lxIC1jbQoAsGsbNMTnzZuX8847L6973eu2HPv1F/gBAABevUFDfO+9985pp502FLMAAMCwMWiIz5o1KxdccEGOOuqojBw5MslLO+LiHAAAfneDhvjSpUuTJP/yL/+y1XEhDgAAv7tBQ3zt2rX5zne+MxSzAADAsDHoZRGOOOKI3H333XnxxReHYh4AABgWBt0Rv/vuu3PrrbdudaypqSmrV6+u21AAANDoBg3xe++9dyjmAACAYWXQEH/mmWfyrW99K+vXr0+1Ws3AwED+/d//PZ/61KeGYj4AAGhIg54jfu655+bRRx/N//2//zcbNmzIXXfdlREjdt5X3AMAgF3BoEX97LPP5sorr8xxxx2Xd7zjHbnhhhvy+OOPD8VsAADQsAYN8d133z1Jsv/+++exxx7L+PHjXUEFAAB20KDniB911FE5//zzM3fu3PzZn/1ZHnnkkYwdO3YoZgMAgIY1aIj/xV/8RZ566qn8t//237Jo0aI88MAD+chHPpIkefjhhzN58uS6DwkAAI1mu551ud9++yVJJk+enA984APZa6+9kiQXXnhh/SYDAIAG5vInAABQgBAHAIAChDgAABQgxAEAoAAhDgAABWzz8oUrV65MU1PTNv/DqVOn5jOf+UxdhgIAgEa3zRD/7Gc/myR57rnn8vOf/zz//b//94wcOTI/+tGPctBBB+Wmm27KG97whiEbFAAAGsk2Q7yzszNJ8ud//ue59tprt1xL/Omnn87FF188NNMBAECDGvQc8aeffnpLhCfJPvvsk6effrquQwEAQKMb9CXu3/zmN2fu3Lk56aSTsmnTptx+++2ZOnXqUMwGAAANa9AQX7hwYTo7O3PTTTclSY4++ui0t7fXfTAAAGhkg4Z4c3NzTjjhhLzxjW/MtGnTsmbNmowaNeh/BgAA/BaDniN+xx135MMf/nAWLlyY559/Pu9973vzjW98YyhmAwCAhjVoiH/pS1/KjTfemNbW1kycODHLli3LF7/4xaGYDQAAGtagIT5ixIi0trZu+fNee+2VkSNH1nUoAABodIOe7H3ggQems7Mz/f39Wb16dZYuXZpDDjlkKGYDAICGNeiO+MUXX5xf/epXGTNmTD7+8Y+ntbU1CxYsGIrZAACgYQ26I97S0pLzzz8/F1xwQZ588sn87Gc/y2677TYUswEAQMMaNMSvvfba/PznP09HR0fe97735U1velPuuuuuXHbZZUMxHwAANKRBT025++67c9lll+WOO+7In/zJn+TLX/5yVq1aNRSzAQBAwxo0xDdt2pTm5ub84Ac/yDHHHJNNmzZlw4YNQzEbAAA0rEFD/Oijj84pp5ySvr6+vOUtb8msWbNy3HHHDcVsAADQsAY9R3zu3LmZNWtW9tprr4wYMSIXXXRRJk2aNBSzAQBAw9pmiH/mM5/J+eefn4997GOv+P7LL7+8bkMBAECj22aIT548OUkyderUl72vqampfhMBAMAwsM0QP/7445Mkp59+ep599tls2LAh1Wo1AwMD+fd///chGxAAABrRoOeIL1q0KEuXLs2LL76Y3XffPb/61a/yB3/wB7n11luHYj4AAGhIg1415Y477sg999yTk046KZ2dnfnyl7+cPfbYYyhmAwCAhjVoiO+5554ZP358DjrooKxevTpHHXVUnnnmmaGYDQAAGtagp6aMHz8+3/jGN3LooYfmhhtuyGtf+9qsW7duKGYDAICGNeiO+MDAQLq7u3PUUUfl9a9/fRYsWJCPfvSjQzEbAAA0rEF3xJ977rm8+93vTpLMmzev7gMBAMBwMGiIjxgxIscdd1z233//jBkzJslL1xH/6le/WvfhAACgUQ0a4nPmzHnZMS/oAwAAO2bQED/yyCOHYg4AABhWBn2yJgAAUHtCHAAAChj01BR2Hj09lWzs3ZQ5319TepRterZ3U8akUnoMAICdnh1xAAAowI74LqSlpTW7pS9XveN1pUfZpjnfX5OmltbSYwAA7PTsiAMAQAFCHAAAChDiAABQgHPEAaAGqj0vpLLk07Vbb+OGJEnTmHG1Wa/nhWTsxJqsBdSGEAeAHdTWVvvA7V7/wktrj51QmwXHTqzLnMDvTogDwA5asGBhzdfs6Dg7SbJ48fU1XxvYOTR0iL/0Aji96fju10qPsk3dG9ZnTHWg9BgAAAwxT9YEAIAC6rYj3t/fn49//OP5xS9+kb6+vpxzzjk54IADMm/evIwYMSIHHnhgFixYkKamptxyyy25+eabM2rUqJxzzjk59thj09vbmzlz5qS7uzstLS254oor0tbW9qpmaGlpTUvTiCz+o3fV6aPccR3f/Vqy226lxwAAYIjVLcS/9a1vpa2tLVdddVWef/75nHrqqZk0aVJmz56dqVOnZsGCBbnrrrty+OGHp7OzM8uWLcvGjRszc+bMHH300bnxxhtz8MEH59xzz823v/3tXHfddZk/f369xgUAgCFVt1NTTjzxxJx//vlJkoGBgYwaNSqrVq3K1KlTkyTTp0/Pfffdl4ceeihTpkzJ6NGj09ramv322y+PPfZYHnzwwUyfPj1JMm3atNx///31GhUAAIZc3UJ8t912S0tLSyqVSjo6OvLRj340AwP/9aTElpaWrFu3LpVKJePHj9/qeKVSSaVSSUtLy1b3BQCARlHXJ2uuWbMmZ555Zk477bRfF/LKAAAgAElEQVSccsopGTHivx6uUqlkwoQJaW1tTU9Pz5bjPT09GT9+/FbHe3p6MmFCja6jCgAAO4G6hfgzzzyTP/uzP8ucOXNy+umnJ0kmTZqUlStXJkmWL1+eI444IocddlgeeOCB9PX1Zd26dXniiSdy0EEHZcqUKVm+fPlW9wUAgEZRtydrXn/99Vm3bl0+97nP5XOf+1ySZP78+Vm4cGH6+/tzwAEH5MQTT0xTU1Pe//73p729PQMDA5k9e3aam5szc+bMzJ07N+3t7Wlubs6iRYvqNSoAAAy5uoX4hRdemAsvvPBlxzs7O192bMaMGZkxY8ZWx8aOHZvFixfXazwAACjKC/oAAEABQhwAAAoQ4gAAUIAQBwCAAoQ4AAAUIMQBAKAAIQ4AAAUIcQAAKECIAwBAAUIcAAAKEOIAAFCAEAcAgAKEOAAAFCDEAQCgACEOAAAFCHEAAChAiAMAQAFCHAAAChDiAABQgBAHAIAChDgAABQgxAEAoAAhDgAABQhxAAAoQIgDAEABQhwAAAoQ4gAAUIAQBwCAAoQ4AAAUIMQBAKAAIQ4AAAUIcQAAKGBU6QEYnnp6KuntTT5/e3/pUbbphQ3J2Gql9BgAQIOyIw4AAAXYEaeIlpbWNDdtyIdPGV16lG36/O39Gb1ba+kxAIAGZUccAAAKEOIAAFCAEAcAgAKEOAAAFCDEAQCgACEOAAAFCHEAAChAiAMAQAFCHAAAChDiAABQgBAHAIAChDgAABQwqvQA0CjWr0+++Y3arNXX99Lb5ubarJe8NN+4cbVbDwDYMUIcaqCtbWJN19uwoStJMm5c7dYdN672cwIAvzshDjWwYMHCmq7X0XF2kmTx4utrui4AsPNwjjgAABQgxAEAoAAhDgAABQhxAAAowJM1ASinp5KNS2+ozVobe196O2ZsbdZLkp5KMraG6wH8GiEONL5KX17s/Glt1up98aW3Y2v447PSl4yp3XK7ilpfTrN7fc9L69YynMeOddlPoG6EONDQah57PS9d471tzGtqt+iY4XmNd5f9BIY7IQ40NLEHwM7KkzUBAKAAIQ4AAAUIcQAAKECIAwBAAUIcAAAKEOIAAFCAEAcAgAKEOABQV6tWPZxVqx4uPQbsdLygDwBQV8uW3ZIkOfTQyYUngZ2LHXEAoG5WrXo4q1c/ktWrH7ErDr9BiAMAdbN5N/w3bwNCHAAAihDiAEDdnH76u1/xNuDJmgBAHR166ORMmvTmLbeB/yLEAYC6shMOr0yIAwB1ZSccXplzxAEAoAAhDgAABQhxAAAoQIgDAEABQhwAAAoQ4gAAUIAQBwCAAoQ4AAAUIMQBAKAAIQ4AAAUIcQAAKECIAwBAAUIcAAAKEOIAAFCAEAcAgAKEOAAAFCDEAQCgACEOAAAFCHEAAChAiAMAQAFCHAAAChDiAABQgBAHAIACRpUeANj59PUkP7lxoGbrvbjxpbejxtRmvb6eJGNrsxYAlCLEga20tU2s+Zrd67uSJBPG1mjtsfWZEwCGkhAHtrJgwcKar9nRcXaSZPHi62u+NgDsqpwjDgAABQhxAAAoQIgDAEABQhwAAAoQ4gAAUIAQBwCAAoQ4AAAUIMQBAKAAIQ4AAAUIcQAAKECIAwBAAUIcAAAKEOIAAFCAEAcAgAKEOAAAFCDEAQCgACEOAAAFCHEAAChgVOkBAKi9pUu/khUr7h/0ft3dXUmSjo6zB73vkUe+Ne3tZ+7wbAC8RIgDDGNjxowpPQLAsCXEARpQe/uZdq8BdnLOEQcAgALsiO9inu3dlDnfX1OTtXr6B5IkLaNr9/vYs72b0tZSs+UAABqWEN+FtLVNrOl6ff/5JK3WlraardnWUvs5AQAakRDfhSxYsLCm622+SsLixdfXdF0AAAbnHHEAACig7iH+k5/8JLNmzUqSPPXUU5k5c2bOOOOMXHLJJalWq0mSW265Je9617vynve8J/fcc0+SpLe3N+edd17OOOOMnHXWWenu7q73qAAAMGTqGuJf+tKXcuGFF6a/vz9Jcvnll2f27NlZsmRJqtVq7rrrrqxduzadnZ256aab8rd/+7dZtGhR+vr6cuONN+bggw/OkiVLctppp+W6666r56gAADCk6hri++23X6699totO9+rVq3K1KlTkyTTp0/Pfffdl4ceeihTpkzJ6NGj09ramv322y+PPfZYHnzwwUyfPj1JMm3atNx//+CvEAcAALuKuob4CSeckJEjR2758+YgT5KWlpasW7culUol48eP3+p4pVJJpVJJS0vLVvcFAIBGMaRP1hwx4r8erlKpZMKECWltbU1PT8+W4z09PRk/fvxWx3t6ejJhwoShHBUAAOpqSEN80qRJWblyZZJk+fLlOeKII3LYYYflgQceSF9fX9atW5cnnngiBx10UKZMmZLly5dvdV8AAGgUQ3Id8aampiTJvHnzctFFF6W/vz8HHHBATjzxxDQ1NeX9739/2tvbMzAwkNmzZ6e5uTkzZ87M3Llz097enubm5ixatGgoRgUAgCFR9xB//etfn5tuuilJ8vu///vp7Ox82X1mzJiRGTNmbHVs7NixWbx4cb3HAwCAIhr+lTW7N6xPx3e/VrP1evr6kiQtzc01Wa97w/q07bZbTdYCAGDX0dAh3tY2seZrbuzdkCRpqVE8t+22W13mBABg59bQIb5gwcKar9nRcXaSZPHi62u+NgAAw8eQXjUFAAB4iRAHAIAChDgAABQgxAEAoAAhDgAABQhxAAAoQIgDAEABQhwAAAoQ4gAAUIAQBwCAAoQ4AAAUIMQBAKAAIQ4AAAUIcQAAKECIAwBAAUIcAAAKEOIAAFCAEAcAgAKEOAAAFCDEAQCgACEOAAAFCHEAAChgVOkBGL5e2JB8/vb+mq23oe+lt+Oaa7PeCxuSibvVZi0AgN8kxCmirW1izddc19uVJBm9W23WnrhbfeYEAEiEOIUsWLCw5mt2dJydJFm8+Pqarw0AUGvOEQcAgAKEOAAAFCDEAQCgACEOAAAFCHEAAChAiAMAQAFCHAAAChDiAABQgBAHAIAChDgAABQgxAEAoAAhDgAABQhxAAAoQIgDAEABQhwAAAoQ4gDD2KpVD2fVqodLjwEwLI0qPQAA5SxbdkuS5NBDJxeeBGD4sSMOMEytWvVwVq9+JKtXP2JXHKAAIQ4wTG3eDf/N2wAMDSEOAAAFCHGAYer009/9ircBGBqerAkwTB166ORMmvTmLbcBGFpCHGAYsxMOUI4QBxjG7IQDlOMccQAAKECIAwBAAUIcAAAKEOIAAFCAEAcAgAKEOAAAFCDEAQCgACEOAAAFCHEAAChAiAMMY6tWPZxVqx4uPQbAsOQl7gGGsWXLbknipe4BSrAjDjBMrVr1cFavfiSrVz9iVxygACEOMExt3g3/zdtQa06Bglfm1BQAoK6cAgWvzI44wDB1+unvfsXbUEtOgYJtE+IAw9Shh07OpElvzqRJb7ZTSd04BQq2zakpAMOYnXCAcuyIAwxjhx462W44deUUKNg2O+IAQN1sPgVq823gvwhxAKCu7ITDKxPiAEBd2QmHV+YccQAAKECIAwBAAUIcAAAKEOIAAFCAEAcAgAKEOAAAFCDEAQCgACEOAAAFCHEAAChAiAMAQAFCHAAAChDiAABQgBAHAIAChDgAABQgxAEAoAAhDgAABQhxAAAoQIgDAEABQhwAAAoQ4gAAUIAQBwCAAoQ4AAAUIMQBAKAAIQ4AAAUIcQAAKGBU6QEAYDhZuvQrWbHi/kHv193dlSTp6Dh70PseeeRb095+5g7PBgwtIQ4AO6ExY8aUHgGoMyEOAEOovf1Mu9dAEueIAwBAEUIcAAAKEOIAAFCAEAcAgAI8WROAnVo9LveXuOQfUJ4QB6AhuNwfsKsR4gDD2KpVDydJDj10cuFJts3l/oBGJcQBhrFly25JsnOHOECj8mRNgGFq1aqHs3r1I1m9+pEtO+MADB0hDjBMbd4N/83bAAwNIQ4AAAUIcYBh6vTT3/2KtwEYGp6sCTBMHXro5Eya9OYttwEYWkIcYBizEw5QjhAHGMbshAOU4xxxAAAoQIgDAEABQhwAAAoQ4gAAUIAQBwCAAoQ4AAAUIMQBAKAAIQ4AAAUIcQAAKMArawIkWbr0K1mx4v5B79fd3ZUk6eg4e7vWPfLIt6a9/cwdmg2AxrRTh/jAwEAuueSSPP744xk9enQWLlyYN7zhDaXHAv5TPeJ1Zw/XMWPGlB4BgAaxU4f4nXfemf7+/tx00035yU9+kiuuuCKf//znS48FvEq7Qry2t5+5U/8CAEDj2alD/MEHH8y0adOSJIcffngefvjhwhMx1LZ3xzXZNXZdG+30B/EKAL+7nTrEK5VKWltbt/x55MiRGRgYyIgRtX2OqdjbuWNve+0Ku67bq5E+FgDglTVVq9Vq6SG25Yorrsjhhx+ek046KUlyzDHH5B/+4R8KTwUAADtup7584ZQpU7J8+fIkyY9//OMcfPDBhScCAIDa2Kl3xKvVai655JI89thjSZLLL788+++/f+GpAABgx+3UIQ4AAI1qpz41BQAAGpUQBwCAAoQ4AAAUIMS3w2c/+9kcf/zxWbRo0cved8ghhxSY6OU++9nP5tprr63b+m9/+9uTJMcff3x+8Ytf1O1xXo3f9jHvTHNuVo/P0ebPy6xZs7Jy5cqarr2jtvXx1vtrtR5+c+aNGzfm+OOPT1Kfr7Va/R09//zzuf3225Mka9asyQ9+8IOX3eeHP/xhbrnlljz99NN5z3ves91rf//7389//Md/bNd9L7jggpx22ml5+umnc/zxx2/19/dKVqxYkdmzZ7/s+OOPP54HHnhgu2estdmzZ2flypV1/Rr+bWvvLP/evBqf/exn89d//deZNWtW3vve9+bDH/5wvv71r9dk3e35HHz961/P3Xff/arW3tb3ylCYPXt2+vv7B53ht/3cqdfX5y233JIXX3wxy5Yty8c+9rGaP97NN9+cF198cZvv/+IXv5if/vSnO/w4tVKLz1UixLfLnnvumbPPfuUXvTn00EOHeJpXtueee2avvfaq++PsvffemThxYt0fZ3v8to/5da973U4z52b1/BwN1ef/1djWTDvjrIP5bTPX43tizz33zGtf+9odXufRRx/dEiH3339/HnzwwZfdZ9q0aXn3u9+dV/u8/a9+9aupVCrbdd/XvOY1GTt2bNra2rLPPvsMev+mpqZXPP7d7343//Zv//aq5qyHUt/LO8u/N6/GnnvumVGjRqWnpyc33XRTDjjggJr83W3v98g73/nO3/pL3yvZ1vfKULj66qszevToQWf4bf/G1evr8/rrr8/AwMDL/u5r9fPqC1/4QgYGBrb5/rPOOiuHHXbYDj9OrdTic5W4asp22bBhQ5YtW5a///u/z8iRI1OpVHLeeeflmGOOSVdX104RfBs2bMimTZsyf/78VCqV/Md//Efa29szc+bMzJo1K5MmTcq//uu/plKpZPHixdlnn33yuc99LnfddVf22GOP9Pb2pqOjI5MmTcr8+fPz3HPPJUkuvPDCHHTQQXn729+ef/zHf9xpPt7kt3/MO9Ocm23YsCFPPfVULrnkkowePToDAwNZtGhR9t577yxatCj/8i//koGBgXzgAx/IiSeemMceeywLFy5MtVrNHnvskU9+8pMZN25cLrroojzxxBPZd999s3z58qxcuTLd3d1pa2sr/SFuZcOGDUmSj3/841mzZk36+vpy8cUXb3k9gHHjxpUc71XZ/LU2Z86crFu3Lm94wxvyT//0T7n77rvr8rW2+WfOL3/5y/zlX/5lNm7cmJNOOil33333Nr+fFy1alEceeSTPPfdcDj744Fx++eX50z/90zz22GPp6OjIl7/85WzcuDEXXnhh/u7v/i4TJ07M888/n5NPPjlPPfVU3vve9+YDH/hA3vSmN6WrqyvHHntsPvzhD2fevHk5+eSTM23atCxfvjzf+c53cuKJJ+aCCy7I/vvvnyVLluSmm27KHXfckSQ5+eSTM2vWrDzxxBP5+Mc/nt122y3Nzc0ZP358enp60t3dnQMOOGDL398rfZ0/8sgjufLKK7PHHnvkueeey8yZMzNt2rTMnDkzzc3Nueqqq/IHf/AHL/t7W7FiRT796U+nubk57373u/N7v/d7Wbx4ccaMGZPdd989n/zkJ7Nq1arcfPPNufrqq5Nky8+2efPmpbm5OU8//XTWrl2bK664IoceemiWLFmS2267LXvuuWe6uroyd+7cLY9dj6/hzV9rn/zkJ/Pzn/88AwMD+ehHP5q3vOUtO+XPtcFs2LAhH/rQh/LII4/k5JNPzv/5P/8nY8aMyejRo3d43WXLluXee+/N+vXr8+yzz+YjH/lITjjhhJxyyinZf//9M3r06LzxjW/M7/3e7+XJJ5/MIYccktNOOy1r167Nhz70odx222256KKL8stf/jJr167N8ccfn/PPPz9//Md/nI0bN+biiy/OPvvs87Kvz19/xe9ft2bNmlx88cXp7e3N2LFj84lPfCJ77713rr766vzjP/5j9t5773R3d2fRokVZtmxZ9txzz7z3ve/NE088kUsuuSSdnZ05/vjjc8cdd+Sd73xn+vr6Mn/+/FxxxRX53ve+l6amplx11VWZPHlyjjzyyG3+zN/8s3fu3LlZu3ZtXve61+Wf//mf88Mf/jCzZs3KxIkT88ILL+Qzn/nMdjfDvffem0984hOZPn16rrnmmvT29mb8+PGDfi7uvffel30P9vf356Mf/Wiq1Wr6+vpy6aWX5qGHHtqy/rZ21zf/LFq7dm3uvPPO7XqszTPurJ+rJEmV7fK1r32tetZZZ1Wr1Wq1q6urevzxxxee6OUeeeSR6ve+971qtVqt/vKXv6yecMIJ1Wq1Wn3f+95Xvf3226vVarV69dVXV7/whS9UV69eXX3Pe95THRgYqPb29lbf8Y53VFesWFH91Kc+VV26dGm1Wq1Wf/azn1VnzpxZrVar1be97W0FPqLBbetj3lndcMMN1csvv7za399fvf/++6uPP/549Z577qn+xV/8RbVarVZ7e3urp556avWFF16ozpgxo/pv//Zv1Wq1Wr311lurV199dfXv//7vq3/5l39ZrVar1V/84hfVyZMnF/tYtsff/d3fVRctWlStVqvVJ598svrlL3+58ES/u7/5m7+pXnPNNdVqtVr9yU9+Uj3uuOPq+njLli2rfvrTn65Wqy99XWx+vFf6fl63bl31S1/6UrVarVY3bdpUPemkk6q//OUvqytWrNjytbVs2bL/396dBjV1tXEA/18IQZFFYNyoiBAWqRQsxQWtr8JMTcd9HHbBtVLrqC1FWdylWq24YLUqolMWV2rRaquO7bjXAax1QdEBQVCwRZBFNGIWnvcDQ0ogSNAi+L7P74smubn3Oc+553Jy7kmOui6Cg4Pp119/1ThOUVERDR06lKqrq0mlUpG/vz/dvn2boqKi6MKFC0REdP78eYqKilLvIz8/n3JzcykwMJBqa2tJqVTSlClTKD8/n0JDQ+nSpUtERLRz506aNGmS1vxpO88zMjJo3LhxpFAoqKamhkaNGkWPHz+mLVu20IEDB5rNWXp6Oo0fP56IiGpra8nb25tKSkqIiCgpKYnWrl2rkROif65tUVFRFB8fT0REqamptGzZMiorK6NRo0aRXC4nhUJB48aNo8zMzFbXZWvt3buXYmNjiYiovLycxowZ0+bHbEtFRUXk5+f3r+/3xx9/pBkzZhARUVlZGXl5eZFSqSQvLy+6ffs2ERFt2bKF9u/fT3fv3qUpU6YQEVFCQgLt2bOHioqKKDU1lYjq2tjgwYOJSLOtNDw/U1NTaePGjc3G8/nnn9O5c+eIiOjSpUsUHh5O169fp6CgICIievLkCQ0dOpSKiorUcRER3b17l4KDg4mIyMvLi168eKERQ2RkJJ09e5aUSqW6XbQkMTFRfQ7l5eWRs7MzEWm2/db0GRrGpo22ulAoFFrb4NmzZ2n+/PlUU1NDN2/epCtXrrS4f6K6Nnr+/HlKS0uj6dOn63Ss5nSkuhI130VnDQmCAHd3dwCAhYUFTExMUFFRAXNz83aO7B+WlpZISkrCqVOnYGxsrDHXytnZGUDdLZKysjLk5+fD1dUVgiDA0NAQLi4uAIDc3FxkZGTg+PHjAIAnT568+YK0QuMyKxSK9g7ppXx9fbFz50588sknMDExQVhYGHJycnDr1i2EhIQAAFQqFYqLi5Gfn48VK1YAAJRKJfr27QsjIyP1rblevXqhV69e7VUUndy7dw//+c9/AAA2NjaYOnVqO0f06goLCzFixAgAgKur62uP6LUGNbpx2bg9d+rUCY8fP0Z4eDiMjIwgk8mgUqk03kdEGo+1LY7Wr18/9Wifq6srCgoKNF5vfNuYiJCTk4OHDx9iypQpAIDq6moUFhaioKBAPXLs7u6OQ4cOqR83zF/9CBPwz3kOAAMGDIBIJIJIJIK9vT2Ki4u15qKx+nJVVFTA2NhYfcvcw8MDmzZtgpeXV5My1KvPa8+ePfHnn3/i/v37cHBwUMfq6ura6ik8ryInJwdXrlzB9evXAdRdEyorK9G1a9c2P3ZbaKucCYIADw8PAHV/C0xNTVFeXg5A8/wWBAESiQQqlQoPHz7EiRMnkJSUBADIyspCRkYGjI2NIZfL1fHWx9zc+alNbm4u4uPjkZCQAAAwMDBAUVGR+u+riYmJzvP8G8bg6+uLlJQUEBGGDRsGkajlrlt+fj6GDx8OALCzs9MYka3PTWv6DC3RVhdlZWVa22BERAQKCgowZ84ciEQifPbZZ7qkRMPAgQN1OlZzOlJd8RxxHRERsrKyAAClpaWQyWQdqhMOAN9//z0GDBiA2NhYSKVSjYtf4zmX9vb2yMrKUt8ays7OBlDXYKdNm4aUlBTExcVh/Pjxb7QMrdW4zB3db7/9Bg8PDyQmJkIqlSIhIQESiQSDBw9GSkoKkpKSIJVKYW1tDVtbW8TGxiIlJQULFy7EyJEjIZFIcO3aNQBASUkJSkpK2rlELyeRSNTt5sGDBwgPD2/niF5dw9xnZ2e3+Yc+Q0NDlJaWAgBu3bql8Vrj9nz+/Hn8/fff2LBhA8LCwlBTUwMigr6+vrrzrKenp9GR1tOru/w3vE7k5eVBJpNBqVTixo0bcHBwgFgsVn8ps/46Uf9+IoKdnR3s7e2RkpKClJQUTJw4EU5OTrC3t8fVq1cB1HV2TE1NtebPzs6uyXlev41KpYJMJkNeXh769OkDQRBeOoe0YbnMzc3x9OlTdQ4zMzNha2urkdfi4mJUVVU12Ud9TmxsbJCbm4sXL15ApVIhOzu72fnr/yaJRIKxY8ciJSUFCQkJkEqlMDMza/Pjvm2ISN02ysrK8OzZM/XUnYb1VF+fPj4+WLduHRwcHGBsbIy0tDSYmppi/fr1mD59OmpqagBotpXmzk9t7OzssGDBAqSkpGDlypWQSqVwcnLCjRs3UFtbi+fPnyMvLw8AIBaLm23fjWP44IMPcP/+fRw6dAg+Pj465cbR0VHd3u7fv4+KigqNfQO69RkaPtf4GtKQtrro3r271jaYkZGBbt26Yffu3Zg9e7Z6mtjL9t+YrsdqTkeqKx4R15EgCKipqcHUqVMhk8kQExPT3iE14eXlhVWrVuH48eMwMTGBSCRSf8JvzNHRESNGjICfnx/Mzc1hYGAAAwMDzJ49G4sXL8bBgwfx7NkzzJs37w2XonW0lVmhULzR0crWeO+99xAZGYnt27ejtrYWixYtgrOzMzIzMzF58mTIZDJ89NFH6NKlC1asWIGFCxdCpVJBEAR8/fXXsLGxwaVLl+Dn5wcrK6sONy+8sYCAAERHRyMkJEQ9n/9tFRgYiIiICAQFBcHOzg6GhoZterzhw4dj//79CAoKQv/+/Zud6wjUjdRu27YNwcHBEAQBffr0waNHj2BtbY2cnBwkJydj4MCB2LFjB/r376/RSREEQf3YzMwMYWFhKC8vx5gxYyCRSODr64tFixbh2LFjGqOB77//PiIjI7F79254enoiMDAQcrkcbm5u6NGjB6KiotSvW1hYwNbWFg8ePGiSP23neUlJCQwNDTFr1iw8efIE8+fPh5mZGVxcXLBu3TrY29tj0KBBTfLQsCyCIGDVqlWYN28eBEGAmZkZ1q5dCxMTE5iYmMDPzw8SiQS9e/fWeH/Dfy0sLBAaGoqAgABYWFigS5cur1ibrePv74+lS5ciJCQET58+RVBQ0Bv5ANCW2iJ+QRBQVlaGadOmobq6GsuXL4eenl6TY9U/lkqlWL16NbZv3w4AGDp0KMLDw3Ht2jWIxWL07dsXjx49gpOTk7qtaDs/mxMREYEVK1ZALpejpqYGS5YsgUQigVQqhb+/PywtLSESiSAIAkaPHo0vvvgCmZmZcHFxaRJzwxhGjx6N8ePH4+TJk5BIJDrlxsfHB1FRUQgODoaVlZXW65UufYaGcXl4eCA0NBTJyclN9tVcXWhrg0DdL47s378fKpUKc+fObXH/jbXmWNp0pLriL2v+nyovL8fJkycRFBQEuVyOsWPHIjk5GT179mzv0BhjjLEWHT58GPn5+W/VnTZ/f39s2rRJp18PamjXrl2wsLDApEmTdNr+6tWrkMlkGDZsGAoKChAaGopTp069Ssg6eZN18aaO9abqikfE/0+Zm5sjKysLPj4+EAQBvr6+3AlnjL0VvvvuO6Snpzd5fs2aNRoj3Ox/35u+U6BQKDBjxowmz9va2rbZnfKoqCiUlpZix44dOr/H2toaX375JbZu3QqlUolly5a1SWwN/Rt1IZfLMXPmzCbPN86vLsd6W+qKR8QZY4wxxhhrB/xlTcYYY4wxxtoBd8QZY4wxxhhrB9wRZ4wxxhhjrB1wR5wxxhhjjLF2wB1xxhh7DdHR0ZBKperVaF9FRs2fng4AAAWvSURBVEaGemXVJUuWaF00oqMrKiqCt7d3m+2/YY4YY+x/Bf98IWOMvYYjR44gKytLp6WMdbFq1ap/ZT+MMcY6Pu6IM8bYK5o9ezaICJ6enlAoFOolpbds2QJBEDB37lx8+OGH+Pjjj3HlyhXo6+sjLi4OvXv3xsWLF7F27VqIxWLY2dmpfxc3JCQE8+bNAxEhPj4enTt3Rl5eHhwdHbFhwwYYGBggOTkZe/fuhYmJCezs7NCnTx/16nTaeHt7w83NDbdv38a+fftw5swZJCYmAgBcXFywdOlSGBkZoV+/frhz5w4AIC0tDZcvX8aaNWvg7e2NCRMm4OLFi3j+/Dm++eYb9O/fH9nZ2Vi8eDEEQYCTk1OL+aqsrMTixYtx7949iMViREVFYciQIThz5gw2b96M2tpaWFtbIyYmBpaWlk1yVK+wsBArV65EZWUlOnXqhKVLl8LZ2flVq5ExxtoNT01hjLFXVL9ow08//QQLCwv18w0XmygrK4OnpycOHz6MgQMHYu/evZDL5YiKisK3336LtLQ0dOrUSWO/9e+/evUqli1bhhMnTuCvv/7CxYsXcefOHezbtw9paWnYt28fCgsLdYp1xIgROHnyJEpLSxEfH489e/bg2LFj6Ny5M7Zu3dpk+8YLZpibm+OHH35AQEAA4uPjAQCRkZGIiIhAWloarK2tW4xh8+bN6Nu3L44fP45169YhLi4O5eXlWL58ObZt24ajR4/C3d0dMTExWnNUH1NkZCQWLlyItLQ0xMTEICwsTKccMMZYR8MdccYYe00trYs2fPhwAICDgwMqKyuRk5OD7t27q0d5J06cqHUfjo6O6NGjBwRBgEQiQVVVFdLT0+Hl5YUuXbpALBZjzJgxOsXo6uoKALh8+TK8vb1hZmYGAPDz89O6SmVzZbC3t0dlZSUqKirw6NEjeHp6AoBOyzn/8ccfmDBhgrpsBw4cwPXr1+Hq6qpeRtrf3x/p6enN5kgmk+HmzZuIjo7GxIkTsWDBAjx//hxVVVU65YExxjoSnprCGGOvqfHosUKhgIGBgfqxWCzW2E4QBI2Ot76+vtb91r+v4Xv09PRQW1urfl7XxZHrR92JSOM9RASlUtlke4VCofHY0NBQI47GZdbTa3lcRyQSaRw7Ly+vSfy1tbVQKpXN5qi2thaGhoY4cuSI+rWSkhL1BwvGGHub8Ig4Y4y9JlNTU1RVVaG8vBxyuRwXLlzQul19x9LJyQmPHz9Wz8f+5ZdftG6njaenJ86dO4enT59CLpfj1KlTTTrFLzNo0CCcPn1aPYKcmpqKIUOGAKibfpKbmwsiwunTp1+6n65du8LKygrnzp0DAPz8888tHtvDw0P96zJ5eXmYNWsW3NzccO3aNRQXFwMADh48iCFDhjSbI2NjY9jY2ODo0aMAgN9//x2TJ0/WufyMMdaR8Ig4Y4y9BkEQYGxsjJkzZ8LHxwe9evWCm5ubxuuN/y8SibBx40ZERERAJBLh3Xff1bpd4w62IAhwcHBASEgIAgICYGRkBHNz8yZzzF/GyckJoaGhCA4OhlKphIuLC1auXAkACA8Px6effopu3brB3d0dlZWVWstbH1dsbCyio6MRFxeHAQMGtPiBYP78+ViyZAkmTJgAfX19xMbGwtLSEl999RXmzp0LhUKBd955B6tXr35pjtavX4/ly5dj165dEIvFiIuL07n8jDHWkQik631Nxhhj7a6goABnz57FtGnTAABz5syBn58fRo4c2a5xMcYYaz0eEWeMsbeIlZUVsrKyMG7cOAB1X6IcOXIkQkJCUF1d3WT7wMBA+Pv7v7H4EhMTNeZv1+vRo4f611YYY4zV4RFxxhhjjDHG2gF/WZMxxhhjjLF2wB1xxhhjjDHG2gF3xBljjDHGGGsH3BFnjDHGGGOsHXBHnDHGGGOMsXbAHXHGGGOMMcbawX8BsYBaxKHUb8o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5" t="32147" r="45662" b="-433"/>
          <a:stretch/>
        </p:blipFill>
        <p:spPr bwMode="auto">
          <a:xfrm>
            <a:off x="307975" y="1143000"/>
            <a:ext cx="5521842" cy="559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543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7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7251</TotalTime>
  <Words>101</Words>
  <Application>Microsoft Office PowerPoint</Application>
  <PresentationFormat>On-screen Show (4:3)</PresentationFormat>
  <Paragraphs>15</Paragraphs>
  <Slides>9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Exploring Crunchbase Data</vt:lpstr>
      <vt:lpstr>The Data</vt:lpstr>
      <vt:lpstr>Data Processing &amp; Cleaning</vt:lpstr>
      <vt:lpstr>Data Processing &amp; Cleaning</vt:lpstr>
      <vt:lpstr>Exploring the Funding Rounds Data</vt:lpstr>
      <vt:lpstr>Venture Funding in Theory</vt:lpstr>
      <vt:lpstr>Further Data Exploration</vt:lpstr>
      <vt:lpstr>Further Data Exploration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Crunchbase Data</dc:title>
  <dc:creator>EstherTeplitsky</dc:creator>
  <cp:lastModifiedBy>EstherTeplitsky</cp:lastModifiedBy>
  <cp:revision>15</cp:revision>
  <dcterms:created xsi:type="dcterms:W3CDTF">2016-03-02T21:26:57Z</dcterms:created>
  <dcterms:modified xsi:type="dcterms:W3CDTF">2016-03-07T22:18:28Z</dcterms:modified>
</cp:coreProperties>
</file>

<file path=docProps/thumbnail.jpeg>
</file>